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5047" r:id="rId2"/>
  </p:sldMasterIdLst>
  <p:notesMasterIdLst>
    <p:notesMasterId r:id="rId119"/>
  </p:notesMasterIdLst>
  <p:handoutMasterIdLst>
    <p:handoutMasterId r:id="rId120"/>
  </p:handoutMasterIdLst>
  <p:sldIdLst>
    <p:sldId id="492" r:id="rId3"/>
    <p:sldId id="607" r:id="rId4"/>
    <p:sldId id="691" r:id="rId5"/>
    <p:sldId id="612" r:id="rId6"/>
    <p:sldId id="609" r:id="rId7"/>
    <p:sldId id="700" r:id="rId8"/>
    <p:sldId id="698" r:id="rId9"/>
    <p:sldId id="610" r:id="rId10"/>
    <p:sldId id="644" r:id="rId11"/>
    <p:sldId id="631" r:id="rId12"/>
    <p:sldId id="632" r:id="rId13"/>
    <p:sldId id="696" r:id="rId14"/>
    <p:sldId id="635" r:id="rId15"/>
    <p:sldId id="704" r:id="rId16"/>
    <p:sldId id="614" r:id="rId17"/>
    <p:sldId id="702" r:id="rId18"/>
    <p:sldId id="599" r:id="rId19"/>
    <p:sldId id="617" r:id="rId20"/>
    <p:sldId id="636" r:id="rId21"/>
    <p:sldId id="618" r:id="rId22"/>
    <p:sldId id="619" r:id="rId23"/>
    <p:sldId id="620" r:id="rId24"/>
    <p:sldId id="623" r:id="rId25"/>
    <p:sldId id="624" r:id="rId26"/>
    <p:sldId id="626" r:id="rId27"/>
    <p:sldId id="663" r:id="rId28"/>
    <p:sldId id="664" r:id="rId29"/>
    <p:sldId id="665" r:id="rId30"/>
    <p:sldId id="669" r:id="rId31"/>
    <p:sldId id="670" r:id="rId32"/>
    <p:sldId id="671" r:id="rId33"/>
    <p:sldId id="672" r:id="rId34"/>
    <p:sldId id="673" r:id="rId35"/>
    <p:sldId id="674" r:id="rId36"/>
    <p:sldId id="675" r:id="rId37"/>
    <p:sldId id="676" r:id="rId38"/>
    <p:sldId id="677" r:id="rId39"/>
    <p:sldId id="678" r:id="rId40"/>
    <p:sldId id="679" r:id="rId41"/>
    <p:sldId id="680" r:id="rId42"/>
    <p:sldId id="681" r:id="rId43"/>
    <p:sldId id="682" r:id="rId44"/>
    <p:sldId id="683" r:id="rId45"/>
    <p:sldId id="684" r:id="rId46"/>
    <p:sldId id="685" r:id="rId47"/>
    <p:sldId id="686" r:id="rId48"/>
    <p:sldId id="687" r:id="rId49"/>
    <p:sldId id="688" r:id="rId50"/>
    <p:sldId id="689" r:id="rId51"/>
    <p:sldId id="493" r:id="rId52"/>
    <p:sldId id="646" r:id="rId53"/>
    <p:sldId id="647" r:id="rId54"/>
    <p:sldId id="650" r:id="rId55"/>
    <p:sldId id="651" r:id="rId56"/>
    <p:sldId id="417" r:id="rId57"/>
    <p:sldId id="605" r:id="rId58"/>
    <p:sldId id="652" r:id="rId59"/>
    <p:sldId id="703" r:id="rId60"/>
    <p:sldId id="508" r:id="rId61"/>
    <p:sldId id="509" r:id="rId62"/>
    <p:sldId id="519" r:id="rId63"/>
    <p:sldId id="522" r:id="rId64"/>
    <p:sldId id="521" r:id="rId65"/>
    <p:sldId id="520" r:id="rId66"/>
    <p:sldId id="706" r:id="rId67"/>
    <p:sldId id="590" r:id="rId68"/>
    <p:sldId id="523" r:id="rId69"/>
    <p:sldId id="524" r:id="rId70"/>
    <p:sldId id="525" r:id="rId71"/>
    <p:sldId id="526" r:id="rId72"/>
    <p:sldId id="653" r:id="rId73"/>
    <p:sldId id="654" r:id="rId74"/>
    <p:sldId id="528" r:id="rId75"/>
    <p:sldId id="529" r:id="rId76"/>
    <p:sldId id="659" r:id="rId77"/>
    <p:sldId id="531" r:id="rId78"/>
    <p:sldId id="532" r:id="rId79"/>
    <p:sldId id="533" r:id="rId80"/>
    <p:sldId id="534" r:id="rId81"/>
    <p:sldId id="660" r:id="rId82"/>
    <p:sldId id="637" r:id="rId83"/>
    <p:sldId id="606" r:id="rId84"/>
    <p:sldId id="535" r:id="rId85"/>
    <p:sldId id="661" r:id="rId86"/>
    <p:sldId id="539" r:id="rId87"/>
    <p:sldId id="638" r:id="rId88"/>
    <p:sldId id="499" r:id="rId89"/>
    <p:sldId id="512" r:id="rId90"/>
    <p:sldId id="513" r:id="rId91"/>
    <p:sldId id="547" r:id="rId92"/>
    <p:sldId id="639" r:id="rId93"/>
    <p:sldId id="544" r:id="rId94"/>
    <p:sldId id="641" r:id="rId95"/>
    <p:sldId id="571" r:id="rId96"/>
    <p:sldId id="549" r:id="rId97"/>
    <p:sldId id="640" r:id="rId98"/>
    <p:sldId id="550" r:id="rId99"/>
    <p:sldId id="551" r:id="rId100"/>
    <p:sldId id="603" r:id="rId101"/>
    <p:sldId id="697" r:id="rId102"/>
    <p:sldId id="564" r:id="rId103"/>
    <p:sldId id="566" r:id="rId104"/>
    <p:sldId id="666" r:id="rId105"/>
    <p:sldId id="667" r:id="rId106"/>
    <p:sldId id="587" r:id="rId107"/>
    <p:sldId id="604" r:id="rId108"/>
    <p:sldId id="642" r:id="rId109"/>
    <p:sldId id="554" r:id="rId110"/>
    <p:sldId id="556" r:id="rId111"/>
    <p:sldId id="568" r:id="rId112"/>
    <p:sldId id="500" r:id="rId113"/>
    <p:sldId id="583" r:id="rId114"/>
    <p:sldId id="596" r:id="rId115"/>
    <p:sldId id="598" r:id="rId116"/>
    <p:sldId id="467" r:id="rId117"/>
    <p:sldId id="468" r:id="rId118"/>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0099CC"/>
    <a:srgbClr val="0033CC"/>
    <a:srgbClr val="FF3300"/>
    <a:srgbClr val="FF0000"/>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8" autoAdjust="0"/>
    <p:restoredTop sz="95400" autoAdjust="0"/>
  </p:normalViewPr>
  <p:slideViewPr>
    <p:cSldViewPr>
      <p:cViewPr varScale="1">
        <p:scale>
          <a:sx n="122" d="100"/>
          <a:sy n="122" d="100"/>
        </p:scale>
        <p:origin x="538" y="72"/>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_rels/viewProps.xml.rels><?xml version="1.0" encoding="UTF-8" standalone="yes"?>
<Relationships xmlns="http://schemas.openxmlformats.org/package/2006/relationships"><Relationship Id="rId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412967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32</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395288" y="693738"/>
            <a:ext cx="607060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40</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395288" y="693738"/>
            <a:ext cx="607060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75</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xfrm>
            <a:off x="65088" y="733425"/>
            <a:ext cx="6518275" cy="3667125"/>
          </a:xfrm>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80</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xfrm>
            <a:off x="65088" y="733425"/>
            <a:ext cx="6518275" cy="3667125"/>
          </a:xfrm>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84</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xfrm>
            <a:off x="65088" y="733425"/>
            <a:ext cx="6518275" cy="3667125"/>
          </a:xfrm>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106</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106</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xfrm>
            <a:off x="65088" y="733425"/>
            <a:ext cx="6518275" cy="3667125"/>
          </a:xfrm>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3"/>
            <a:ext cx="98552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8"/>
            <a:ext cx="10972800" cy="5248275"/>
          </a:xfrm>
        </p:spPr>
        <p:txBody>
          <a:bodyPr/>
          <a:lstStyle/>
          <a:p>
            <a:pPr lvl="0"/>
            <a:endParaRPr lang="zh-CN" altLang="en-US" noProof="0" smtClean="0"/>
          </a:p>
        </p:txBody>
      </p:sp>
    </p:spTree>
    <p:extLst>
      <p:ext uri="{BB962C8B-B14F-4D97-AF65-F5344CB8AC3E}">
        <p14:creationId xmlns:p14="http://schemas.microsoft.com/office/powerpoint/2010/main" val="27767736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6"/>
            <a:ext cx="109728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3638"/>
            <a:ext cx="28448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3638"/>
            <a:ext cx="28448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964899938"/>
      </p:ext>
    </p:extLst>
  </p:cSld>
  <p:clrMapOvr>
    <a:masterClrMapping/>
  </p:clrMapOvr>
  <p:transition>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914400" y="1981200"/>
            <a:ext cx="10363200" cy="4114800"/>
          </a:xfrm>
        </p:spPr>
        <p:txBody>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2681884495"/>
      </p:ext>
    </p:extLst>
  </p:cSld>
  <p:clrMapOvr>
    <a:masterClrMapping/>
  </p:clrMapOvr>
  <p:transition>
    <p:spli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FA8DB7B5-6318-4A9E-8942-4A2368139A09}" type="slidenum">
              <a:rPr lang="en-US" altLang="zh-CN" smtClean="0"/>
              <a:pPr>
                <a:defRPr/>
              </a:pPr>
              <a:t>‹#›</a:t>
            </a:fld>
            <a:endParaRPr lang="en-US" altLang="zh-CN"/>
          </a:p>
        </p:txBody>
      </p:sp>
    </p:spTree>
    <p:extLst>
      <p:ext uri="{BB962C8B-B14F-4D97-AF65-F5344CB8AC3E}">
        <p14:creationId xmlns:p14="http://schemas.microsoft.com/office/powerpoint/2010/main" val="26438014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056077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460993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594446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9403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04993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129119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160651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477268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17682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411064642"/>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039012205"/>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506103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8"/>
            <a:ext cx="105156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5"/>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5044" r:id="rId12"/>
    <p:sldLayoutId id="2147485045" r:id="rId13"/>
    <p:sldLayoutId id="2147485046" r:id="rId14"/>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189"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377"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566"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754"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891" indent="-342891"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420389647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29.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slideLayout" Target="../slideLayouts/slideLayout7.xml"/><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hyperlink" Target="http://plep.cug.edu.c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eg"/><Relationship Id="rId1" Type="http://schemas.openxmlformats.org/officeDocument/2006/relationships/slideLayout" Target="../slideLayouts/slideLayout16.xml"/><Relationship Id="rId4" Type="http://schemas.openxmlformats.org/officeDocument/2006/relationships/image" Target="../media/image40.gif"/></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enku.baidu.com/view/3c42ad14cc7931b765ce1545.html" TargetMode="Externa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hyperlink" Target="http://visualgo.net/" TargetMode="External"/><Relationship Id="rId2" Type="http://schemas.openxmlformats.org/officeDocument/2006/relationships/hyperlink" Target="http://www.xuetangx.com/courses/course-v1:TsinghuaX+30240184+sp/about" TargetMode="External"/><Relationship Id="rId1" Type="http://schemas.openxmlformats.org/officeDocument/2006/relationships/slideLayout" Target="../slideLayouts/slideLayout16.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60.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2.png"/><Relationship Id="rId5" Type="http://schemas.openxmlformats.org/officeDocument/2006/relationships/image" Target="../media/image59.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image" Target="../media/image15.jp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8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emf"/><Relationship Id="rId1" Type="http://schemas.openxmlformats.org/officeDocument/2006/relationships/slideLayout" Target="../slideLayouts/slideLayout16.xml"/><Relationship Id="rId4" Type="http://schemas.openxmlformats.org/officeDocument/2006/relationships/image" Target="../media/image9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92.wmf"/></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8543925" y="6454777"/>
            <a:ext cx="213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3" name="Text Box 7"/>
          <p:cNvSpPr txBox="1">
            <a:spLocks noChangeArrowheads="1"/>
          </p:cNvSpPr>
          <p:nvPr/>
        </p:nvSpPr>
        <p:spPr bwMode="auto">
          <a:xfrm>
            <a:off x="1774828" y="4292602"/>
            <a:ext cx="8642351"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2022</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000CC"/>
                </a:solidFill>
                <a:latin typeface="+mj-lt"/>
                <a:ea typeface="+mj-ea"/>
                <a:cs typeface="+mj-cs"/>
              </a:defRPr>
            </a:lvl1pPr>
          </a:lstStyle>
          <a:p>
            <a:pPr fontAlgn="auto">
              <a:spcAft>
                <a:spcPts val="0"/>
              </a:spcAft>
            </a:pPr>
            <a:r>
              <a:rPr kumimoji="0" lang="zh-CN" altLang="en-US" sz="6900" b="1" dirty="0" smtClean="0">
                <a:solidFill>
                  <a:srgbClr val="C62400"/>
                </a:solidFill>
              </a:rPr>
              <a:t>数 据 结 构</a:t>
            </a:r>
            <a:r>
              <a:rPr kumimoji="0" lang="en-US" altLang="zh-CN" sz="6900" b="1" dirty="0" smtClean="0">
                <a:solidFill>
                  <a:srgbClr val="C62400"/>
                </a:solidFill>
              </a:rPr>
              <a:t/>
            </a:r>
            <a:br>
              <a:rPr kumimoji="0" lang="en-US" altLang="zh-CN" sz="6900" b="1" dirty="0" smtClean="0">
                <a:solidFill>
                  <a:srgbClr val="C62400"/>
                </a:solidFill>
              </a:rPr>
            </a:br>
            <a:r>
              <a:rPr kumimoji="0" lang="zh-CN" altLang="en-US" sz="7200" b="1" dirty="0" smtClean="0">
                <a:solidFill>
                  <a:srgbClr val="C62400"/>
                </a:solidFill>
                <a:latin typeface="华文仿宋" panose="02010600040101010101" pitchFamily="2" charset="-122"/>
                <a:ea typeface="华文仿宋" panose="02010600040101010101" pitchFamily="2" charset="-122"/>
              </a:rPr>
              <a:t>第</a:t>
            </a:r>
            <a:r>
              <a:rPr kumimoji="0" lang="en-US" altLang="zh-CN" sz="7200" b="1" dirty="0" smtClean="0">
                <a:solidFill>
                  <a:srgbClr val="C62400"/>
                </a:solidFill>
                <a:latin typeface="华文仿宋" panose="02010600040101010101" pitchFamily="2" charset="-122"/>
                <a:ea typeface="华文仿宋" panose="02010600040101010101" pitchFamily="2" charset="-122"/>
              </a:rPr>
              <a:t>1</a:t>
            </a:r>
            <a:r>
              <a:rPr kumimoji="0" lang="zh-CN" altLang="en-US" sz="7200" b="1" dirty="0" smtClean="0">
                <a:solidFill>
                  <a:srgbClr val="C62400"/>
                </a:solidFill>
                <a:latin typeface="华文仿宋" panose="02010600040101010101" pitchFamily="2" charset="-122"/>
                <a:ea typeface="华文仿宋" panose="02010600040101010101" pitchFamily="2" charset="-122"/>
              </a:rPr>
              <a:t>章 绪论</a:t>
            </a:r>
            <a:endParaRPr kumimoji="0" lang="zh-CN" altLang="en-US" sz="6900" b="1" dirty="0">
              <a:solidFill>
                <a:srgbClr val="C62400"/>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a:bodyPr>
          <a:lstStyle/>
          <a:p>
            <a:r>
              <a:rPr lang="en-US" altLang="zh-CN" sz="4000" dirty="0"/>
              <a:t>Q1: </a:t>
            </a:r>
            <a:r>
              <a:rPr lang="zh-CN" altLang="en-US" sz="4000" dirty="0"/>
              <a:t>为什么学习数据结构？ </a:t>
            </a:r>
          </a:p>
        </p:txBody>
      </p:sp>
      <p:pic>
        <p:nvPicPr>
          <p:cNvPr id="24579"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696" y="1347661"/>
            <a:ext cx="5905500" cy="3314700"/>
          </a:xfrm>
        </p:spPr>
      </p:pic>
      <p:sp>
        <p:nvSpPr>
          <p:cNvPr id="24582" name="标题 1"/>
          <p:cNvSpPr txBox="1">
            <a:spLocks/>
          </p:cNvSpPr>
          <p:nvPr/>
        </p:nvSpPr>
        <p:spPr bwMode="auto">
          <a:xfrm>
            <a:off x="1558927" y="188913"/>
            <a:ext cx="64087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3600" b="0" dirty="0">
              <a:solidFill>
                <a:srgbClr val="336699"/>
              </a:solidFill>
              <a:ea typeface="黑体" panose="02010609060101010101" pitchFamily="49" charset="-122"/>
            </a:endParaRPr>
          </a:p>
        </p:txBody>
      </p:sp>
      <p:sp>
        <p:nvSpPr>
          <p:cNvPr id="7" name="标题 1"/>
          <p:cNvSpPr txBox="1">
            <a:spLocks/>
          </p:cNvSpPr>
          <p:nvPr/>
        </p:nvSpPr>
        <p:spPr>
          <a:xfrm>
            <a:off x="2423592" y="5261669"/>
            <a:ext cx="8280920" cy="6876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solidFill>
                  <a:schemeClr val="tx1"/>
                </a:solidFill>
              </a:rPr>
              <a:t>当你使用排序算法时只知道</a:t>
            </a:r>
            <a:r>
              <a:rPr kumimoji="0" lang="zh-CN" altLang="en-US" sz="2800" b="0" dirty="0" smtClean="0">
                <a:solidFill>
                  <a:schemeClr val="tx1"/>
                </a:solidFill>
              </a:rPr>
              <a:t>冒泡排序；</a:t>
            </a:r>
            <a:endParaRPr kumimoji="0" lang="en-US" altLang="zh-CN" sz="2800" b="0" dirty="0" smtClean="0">
              <a:solidFill>
                <a:schemeClr val="tx1"/>
              </a:solidFill>
            </a:endParaRPr>
          </a:p>
          <a:p>
            <a:pPr fontAlgn="auto">
              <a:spcAft>
                <a:spcPts val="0"/>
              </a:spcAft>
            </a:pPr>
            <a:r>
              <a:rPr kumimoji="0" lang="zh-CN" altLang="en-US" sz="2800" b="0" dirty="0" smtClean="0">
                <a:solidFill>
                  <a:schemeClr val="tx1"/>
                </a:solidFill>
              </a:rPr>
              <a:t>当你完成开发并测试一段程序后，得意地提交代码，项目经理看完后拍桌子说：你数据结构是怎么学的？</a:t>
            </a:r>
            <a:endParaRPr kumimoji="0" lang="en-US" altLang="zh-CN" sz="2800" b="0" dirty="0" smtClean="0">
              <a:solidFill>
                <a:schemeClr val="tx1"/>
              </a:solidFill>
            </a:endParaRPr>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800" b="0" dirty="0"/>
              <a:t>下列程序段的时间复杂度为（）</a:t>
            </a:r>
            <a:endParaRPr lang="en-US" altLang="zh-CN" sz="2800" b="0" dirty="0"/>
          </a:p>
          <a:p>
            <a:r>
              <a:rPr lang="pt-BR" altLang="zh-CN" sz="2800" b="0" dirty="0"/>
              <a:t>i=0 </a:t>
            </a:r>
            <a:r>
              <a:rPr lang="zh-CN" altLang="pt-BR" sz="2800" b="0" dirty="0"/>
              <a:t>， </a:t>
            </a:r>
            <a:r>
              <a:rPr lang="pt-BR" altLang="zh-CN" sz="2800" b="0" dirty="0"/>
              <a:t>s=0 </a:t>
            </a:r>
            <a:r>
              <a:rPr lang="zh-CN" altLang="pt-BR" sz="2800" b="0" dirty="0"/>
              <a:t>； </a:t>
            </a:r>
            <a:endParaRPr lang="en-US" altLang="zh-CN" sz="2800" b="0" dirty="0"/>
          </a:p>
          <a:p>
            <a:r>
              <a:rPr lang="pt-BR" altLang="zh-CN" sz="2800" b="0" dirty="0"/>
              <a:t>while (s&lt;n) { s=s+i</a:t>
            </a:r>
            <a:r>
              <a:rPr lang="zh-CN" altLang="pt-BR" sz="2800" b="0" dirty="0"/>
              <a:t>； </a:t>
            </a:r>
            <a:r>
              <a:rPr lang="pt-BR" altLang="zh-CN" sz="2800" b="0" dirty="0"/>
              <a:t>i++</a:t>
            </a:r>
            <a:r>
              <a:rPr lang="zh-CN" altLang="pt-BR" sz="2800" b="0" dirty="0"/>
              <a:t>；</a:t>
            </a:r>
            <a:r>
              <a:rPr lang="pt-BR"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1/2</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1/3</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800" b="0" dirty="0"/>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2</a:t>
            </a:r>
            <a:r>
              <a:rPr lang="en-US"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2638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custDataLst>
              <p:tags r:id="rId12"/>
            </p:custDataLst>
          </p:nvPr>
        </p:nvSpPr>
        <p:spPr bwMode="auto">
          <a:xfrm>
            <a:off x="12573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solidFill>
                <a:srgbClr val="FFFFFF"/>
              </a:solidFill>
            </a:endParaRPr>
          </a:p>
        </p:txBody>
      </p:sp>
      <p:sp>
        <p:nvSpPr>
          <p:cNvPr id="26" name="文本框 25"/>
          <p:cNvSpPr txBox="1"/>
          <p:nvPr>
            <p:custDataLst>
              <p:tags r:id="rId13"/>
            </p:custDataLst>
          </p:nvPr>
        </p:nvSpPr>
        <p:spPr>
          <a:xfrm>
            <a:off x="12661900" y="806577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 name="文本框 26"/>
          <p:cNvSpPr txBox="1"/>
          <p:nvPr>
            <p:custDataLst>
              <p:tags r:id="rId14"/>
            </p:custDataLst>
          </p:nvPr>
        </p:nvSpPr>
        <p:spPr>
          <a:xfrm>
            <a:off x="12827000" y="1270000"/>
            <a:ext cx="3332480" cy="2862322"/>
          </a:xfrm>
          <a:prstGeom prst="rect">
            <a:avLst/>
          </a:prstGeom>
          <a:noFill/>
        </p:spPr>
        <p:txBody>
          <a:bodyPr vert="horz" rtlCol="0" anchor="t" anchorCtr="0">
            <a:spAutoFit/>
          </a:bodyPr>
          <a:lstStyle/>
          <a:p>
            <a:pPr lvl="0"/>
            <a:r>
              <a:rPr lang="zh-CN" altLang="en-US" sz="2000" b="0" dirty="0">
                <a:solidFill>
                  <a:srgbClr val="000000"/>
                </a:solidFill>
              </a:rPr>
              <a:t>每次循环的增量为</a:t>
            </a:r>
            <a:r>
              <a:rPr lang="en-US" altLang="zh-CN" sz="2000" b="0" dirty="0" err="1">
                <a:solidFill>
                  <a:srgbClr val="000000"/>
                </a:solidFill>
              </a:rPr>
              <a:t>i</a:t>
            </a:r>
            <a:r>
              <a:rPr lang="zh-CN" altLang="en-US" sz="2000" b="0" dirty="0">
                <a:solidFill>
                  <a:srgbClr val="000000"/>
                </a:solidFill>
              </a:rPr>
              <a:t>，且</a:t>
            </a:r>
            <a:r>
              <a:rPr lang="en-US" altLang="zh-CN" sz="2000" b="0" dirty="0" err="1">
                <a:solidFill>
                  <a:srgbClr val="000000"/>
                </a:solidFill>
              </a:rPr>
              <a:t>i</a:t>
            </a:r>
            <a:r>
              <a:rPr lang="zh-CN" altLang="en-US" sz="2000" b="0" dirty="0">
                <a:solidFill>
                  <a:srgbClr val="000000"/>
                </a:solidFill>
              </a:rPr>
              <a:t>也是累加，即：</a:t>
            </a:r>
          </a:p>
          <a:p>
            <a:pPr lvl="0"/>
            <a:r>
              <a:rPr lang="en-US" altLang="zh-CN" sz="2000" b="0" dirty="0">
                <a:solidFill>
                  <a:srgbClr val="000000"/>
                </a:solidFill>
              </a:rPr>
              <a:t>1+2+……+x &lt;= 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次循环满足条件，</a:t>
            </a:r>
            <a:r>
              <a:rPr lang="en-US" altLang="zh-CN" sz="2000" b="0" dirty="0">
                <a:solidFill>
                  <a:srgbClr val="000000"/>
                </a:solidFill>
              </a:rPr>
              <a:t>x</a:t>
            </a:r>
            <a:r>
              <a:rPr lang="zh-CN" altLang="en-US" sz="2000" b="0" dirty="0">
                <a:solidFill>
                  <a:srgbClr val="000000"/>
                </a:solidFill>
              </a:rPr>
              <a:t>即为复杂度，计算可以得到</a:t>
            </a:r>
          </a:p>
          <a:p>
            <a:pPr lvl="0"/>
            <a:r>
              <a:rPr lang="en-US" altLang="zh-CN" sz="2000" b="0" dirty="0">
                <a:solidFill>
                  <a:srgbClr val="000000"/>
                </a:solidFill>
              </a:rPr>
              <a:t>(1+x) *x/2 &lt;=n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为</a:t>
            </a:r>
            <a:r>
              <a:rPr lang="en-US" altLang="zh-CN" sz="2000" b="0" dirty="0">
                <a:solidFill>
                  <a:srgbClr val="000000"/>
                </a:solidFill>
              </a:rPr>
              <a:t>O(n^(1/2))</a:t>
            </a:r>
          </a:p>
        </p:txBody>
      </p:sp>
      <p:grpSp>
        <p:nvGrpSpPr>
          <p:cNvPr id="25" name="组合 24"/>
          <p:cNvGrpSpPr/>
          <p:nvPr>
            <p:custDataLst>
              <p:tags r:id="rId15"/>
            </p:custDataLst>
          </p:nvPr>
        </p:nvGrpSpPr>
        <p:grpSpPr>
          <a:xfrm>
            <a:off x="12585700" y="0"/>
            <a:ext cx="3815080" cy="647700"/>
            <a:chOff x="9537700" y="0"/>
            <a:chExt cx="3815080" cy="647700"/>
          </a:xfrm>
        </p:grpSpPr>
        <p:sp>
          <p:nvSpPr>
            <p:cNvPr id="22" name="RemarkBack"/>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3" name="RemarkBlock"/>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4" name="RemarkTitleText"/>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p:cNvSpPr/>
          <p:nvPr>
            <p:custDataLst>
              <p:tags r:id="rId16"/>
            </p:custDataLst>
          </p:nvPr>
        </p:nvSpPr>
        <p:spPr bwMode="auto">
          <a:xfrm>
            <a:off x="12585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3" name="RemarkBlock"/>
          <p:cNvSpPr/>
          <p:nvPr>
            <p:custDataLst>
              <p:tags r:id="rId17"/>
            </p:custDataLst>
          </p:nvPr>
        </p:nvSpPr>
        <p:spPr bwMode="auto">
          <a:xfrm>
            <a:off x="12585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9"/>
            </p:custDataLst>
          </p:nvPr>
        </p:nvGrpSpPr>
        <p:grpSpPr>
          <a:xfrm>
            <a:off x="0" y="0"/>
            <a:ext cx="9144000" cy="635000"/>
            <a:chOff x="-1524000" y="0"/>
            <a:chExt cx="9144000" cy="635000"/>
          </a:xfrm>
        </p:grpSpPr>
        <p:sp>
          <p:nvSpPr>
            <p:cNvPr id="15" name="TitleBackground"/>
            <p:cNvSpPr/>
            <p:nvPr>
              <p:custDataLst>
                <p:tags r:id="rId21"/>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6" name="ColorBlock"/>
            <p:cNvSpPr/>
            <p:nvPr>
              <p:custDataLst>
                <p:tags r:id="rId22"/>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7" name="TypeText"/>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851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idx="1"/>
          </p:nvPr>
        </p:nvSpPr>
        <p:spPr>
          <a:xfrm>
            <a:off x="335360" y="983778"/>
            <a:ext cx="10515600" cy="5193185"/>
          </a:xfrm>
        </p:spPr>
        <p:txBody>
          <a:bodyPr>
            <a:normAutofit/>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并列程序段</a:t>
            </a:r>
            <a:r>
              <a:rPr lang="zh-CN" altLang="en-US" dirty="0">
                <a:latin typeface="Times New Roman" panose="02020603050405020304" pitchFamily="18" charset="0"/>
                <a:cs typeface="Times New Roman" panose="02020603050405020304" pitchFamily="18" charset="0"/>
              </a:rPr>
              <a:t> </a:t>
            </a:r>
          </a:p>
          <a:p>
            <a:pPr>
              <a:buFontTx/>
              <a:buNone/>
              <a:defRPr/>
            </a:pP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O(max (</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c &lt; 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 &lt; nlog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&lt; </a:t>
            </a:r>
            <a:r>
              <a:rPr lang="en-US" altLang="zh-CN" dirty="0">
                <a:latin typeface="Times New Roman" panose="02020603050405020304" pitchFamily="18" charset="0"/>
                <a:cs typeface="Times New Roman" panose="02020603050405020304" pitchFamily="18" charset="0"/>
              </a:rPr>
              <a:t>n</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&lt; 2</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3</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n!</a:t>
            </a:r>
          </a:p>
        </p:txBody>
      </p:sp>
      <p:sp>
        <p:nvSpPr>
          <p:cNvPr id="7" name="标题 1"/>
          <p:cNvSpPr txBox="1">
            <a:spLocks/>
          </p:cNvSpPr>
          <p:nvPr/>
        </p:nvSpPr>
        <p:spPr>
          <a:xfrm>
            <a:off x="335360" y="77093"/>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a:t>大</a:t>
            </a:r>
            <a:r>
              <a:rPr kumimoji="0" lang="en-US" altLang="zh-CN" b="0" dirty="0"/>
              <a:t>O</a:t>
            </a:r>
            <a:r>
              <a:rPr kumimoji="0" lang="zh-CN" altLang="en-US" b="0" dirty="0"/>
              <a:t>表示法的加法规则</a:t>
            </a:r>
          </a:p>
        </p:txBody>
      </p:sp>
      <p:sp>
        <p:nvSpPr>
          <p:cNvPr id="8" name="Rectangle 3"/>
          <p:cNvSpPr>
            <a:spLocks noChangeArrowheads="1"/>
          </p:cNvSpPr>
          <p:nvPr/>
        </p:nvSpPr>
        <p:spPr bwMode="auto">
          <a:xfrm>
            <a:off x="6168008" y="3140968"/>
            <a:ext cx="3783928" cy="135639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9" name="Rectangle 4"/>
          <p:cNvSpPr>
            <a:spLocks noChangeArrowheads="1"/>
          </p:cNvSpPr>
          <p:nvPr/>
        </p:nvSpPr>
        <p:spPr bwMode="auto">
          <a:xfrm>
            <a:off x="6168008" y="2172273"/>
            <a:ext cx="3783928" cy="89668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0" name="Rectangle 5"/>
          <p:cNvSpPr>
            <a:spLocks noChangeArrowheads="1"/>
          </p:cNvSpPr>
          <p:nvPr/>
        </p:nvSpPr>
        <p:spPr bwMode="auto">
          <a:xfrm>
            <a:off x="6168008" y="1628800"/>
            <a:ext cx="3783928"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1" name="Text Box 6"/>
          <p:cNvSpPr txBox="1">
            <a:spLocks noChangeArrowheads="1"/>
          </p:cNvSpPr>
          <p:nvPr/>
        </p:nvSpPr>
        <p:spPr bwMode="auto">
          <a:xfrm>
            <a:off x="6070899" y="892749"/>
            <a:ext cx="22573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2" name="Text Box 7"/>
          <p:cNvSpPr txBox="1">
            <a:spLocks noChangeArrowheads="1"/>
          </p:cNvSpPr>
          <p:nvPr/>
        </p:nvSpPr>
        <p:spPr bwMode="auto">
          <a:xfrm>
            <a:off x="6240016" y="1635043"/>
            <a:ext cx="37119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k = 0; k &lt; n; k ++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0;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&lt; n;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j = 0; j &lt; n; j++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 name="Text Box 8"/>
          <p:cNvSpPr txBox="1">
            <a:spLocks noChangeArrowheads="1"/>
          </p:cNvSpPr>
          <p:nvPr/>
        </p:nvSpPr>
        <p:spPr bwMode="auto">
          <a:xfrm>
            <a:off x="9977339" y="1638873"/>
            <a:ext cx="2068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4" name="Text Box 9"/>
          <p:cNvSpPr txBox="1">
            <a:spLocks noChangeArrowheads="1"/>
          </p:cNvSpPr>
          <p:nvPr/>
        </p:nvSpPr>
        <p:spPr bwMode="auto">
          <a:xfrm>
            <a:off x="9951939" y="2415161"/>
            <a:ext cx="2089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5" name="Text Box 10"/>
          <p:cNvSpPr txBox="1">
            <a:spLocks noChangeArrowheads="1"/>
          </p:cNvSpPr>
          <p:nvPr/>
        </p:nvSpPr>
        <p:spPr bwMode="auto">
          <a:xfrm>
            <a:off x="9956703" y="3558161"/>
            <a:ext cx="2209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6" name="Text Box 11"/>
          <p:cNvSpPr txBox="1">
            <a:spLocks noChangeArrowheads="1"/>
          </p:cNvSpPr>
          <p:nvPr/>
        </p:nvSpPr>
        <p:spPr bwMode="auto">
          <a:xfrm>
            <a:off x="5895012" y="5013176"/>
            <a:ext cx="624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17" name="直接连接符 16"/>
          <p:cNvCxnSpPr/>
          <p:nvPr/>
        </p:nvCxnSpPr>
        <p:spPr>
          <a:xfrm>
            <a:off x="5735960"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695400" y="983778"/>
            <a:ext cx="10515600" cy="5193185"/>
          </a:xfrm>
        </p:spPr>
        <p:txBody>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嵌套程序段</a:t>
            </a:r>
            <a:endParaRPr lang="zh-CN" altLang="en-US" dirty="0">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dirty="0">
                <a:solidFill>
                  <a:srgbClr val="0000CC"/>
                </a:solidFill>
                <a:latin typeface="Times New Roman" panose="02020603050405020304" pitchFamily="18" charset="0"/>
                <a:cs typeface="Times New Roman" panose="02020603050405020304" pitchFamily="18" charset="0"/>
              </a:rPr>
              <a:t/>
            </a:r>
            <a:br>
              <a:rPr lang="zh-CN" altLang="en-US" dirty="0">
                <a:solidFill>
                  <a:srgbClr val="0000CC"/>
                </a:solidFill>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br>
              <a:rPr lang="en-US" altLang="zh-CN" dirty="0">
                <a:solidFill>
                  <a:srgbClr val="CC0000"/>
                </a:solidFill>
                <a:latin typeface="Times New Roman" panose="02020603050405020304" pitchFamily="18" charset="0"/>
                <a:cs typeface="Times New Roman" panose="02020603050405020304" pitchFamily="18" charset="0"/>
              </a:rPr>
            </a:br>
            <a:endParaRPr lang="en-US" altLang="zh-CN" dirty="0">
              <a:solidFill>
                <a:srgbClr val="CC0000"/>
              </a:solidFill>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5732814" y="980728"/>
            <a:ext cx="6411858" cy="497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void exam ( float x[ ][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n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  </a:t>
            </a:r>
            <a:r>
              <a:rPr lang="en-US" altLang="zh-CN" sz="2400" dirty="0">
                <a:latin typeface="楷体_GB2312" pitchFamily="49" charset="-122"/>
                <a:ea typeface="宋体" panose="02010600030101010101" pitchFamily="2" charset="-122"/>
                <a:cs typeface="Times New Roman" panose="02020603050405020304" pitchFamily="18" charset="0"/>
              </a:rPr>
              <a:t>//x</a:t>
            </a:r>
            <a:r>
              <a:rPr lang="zh-CN" altLang="zh-CN" sz="2400" dirty="0">
                <a:latin typeface="楷体_GB2312" pitchFamily="49" charset="-122"/>
                <a:ea typeface="宋体" panose="02010600030101010101" pitchFamily="2" charset="-122"/>
                <a:cs typeface="Times New Roman" panose="02020603050405020304" pitchFamily="18" charset="0"/>
              </a:rPr>
              <a:t>中各行</a:t>
            </a:r>
            <a:endParaRPr lang="zh-CN" altLang="en-US" sz="2400" dirty="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0.0;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zh-CN" sz="2400" dirty="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 = 0; j &lt; n; j++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x[</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en-US" sz="2400" dirty="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cout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 : ” &lt;&lt;sum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endl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5000"/>
              </a:spcBef>
              <a:buClrTx/>
              <a:buSzTx/>
              <a:buFontTx/>
              <a:buNone/>
            </a:pPr>
            <a:r>
              <a:rPr lang="zh-CN" altLang="en-US" sz="2400" dirty="0">
                <a:solidFill>
                  <a:srgbClr val="0000CC"/>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5303912"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p:cNvSpPr txBox="1">
            <a:spLocks noGrp="1"/>
          </p:cNvSpPr>
          <p:nvPr>
            <p:ph type="title"/>
          </p:nvPr>
        </p:nvSpPr>
        <p:spPr>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a:t>大</a:t>
            </a:r>
            <a:r>
              <a:rPr kumimoji="0" lang="en-US" altLang="zh-CN" b="0" dirty="0"/>
              <a:t>O</a:t>
            </a:r>
            <a:r>
              <a:rPr kumimoji="0" lang="zh-CN" altLang="en-US" b="0" dirty="0"/>
              <a:t>表示法</a:t>
            </a:r>
            <a:r>
              <a:rPr lang="zh-CN" altLang="en-US" dirty="0"/>
              <a:t>的乘法</a:t>
            </a:r>
            <a:r>
              <a:rPr kumimoji="0" lang="zh-CN" altLang="en-US" b="0" dirty="0"/>
              <a:t>规则</a:t>
            </a: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35170"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6</a:t>
            </a:r>
            <a:r>
              <a:rPr lang="zh-CN" altLang="en-US" dirty="0"/>
              <a:t>：</a:t>
            </a:r>
            <a:r>
              <a:rPr lang="zh-CN" altLang="en-US" sz="2400" dirty="0"/>
              <a:t>素数的判断算法。</a:t>
            </a:r>
            <a:endParaRPr lang="en-US" altLang="zh-CN" sz="2400" dirty="0"/>
          </a:p>
          <a:p>
            <a:pPr marL="0" indent="0">
              <a:lnSpc>
                <a:spcPct val="110000"/>
              </a:lnSpc>
              <a:buNone/>
            </a:pPr>
            <a:endParaRPr lang="zh-CN" altLang="en-US" sz="2400" dirty="0"/>
          </a:p>
          <a:p>
            <a:pPr marL="0" indent="0">
              <a:buNone/>
            </a:pPr>
            <a:r>
              <a:rPr lang="en-US" altLang="zh-CN" sz="2400" dirty="0"/>
              <a:t>    void prime( </a:t>
            </a:r>
            <a:r>
              <a:rPr lang="en-US" altLang="zh-CN" sz="2400" dirty="0" err="1"/>
              <a:t>int</a:t>
            </a:r>
            <a:r>
              <a:rPr lang="en-US" altLang="zh-CN" sz="2400" dirty="0"/>
              <a:t> n) {</a:t>
            </a:r>
          </a:p>
          <a:p>
            <a:pPr marL="355591" lvl="1" indent="0">
              <a:buNone/>
            </a:pPr>
            <a:r>
              <a:rPr lang="en-US" altLang="zh-CN" sz="2000" dirty="0"/>
              <a:t>/*  n</a:t>
            </a:r>
            <a:r>
              <a:rPr lang="zh-CN" altLang="en-US" sz="2000" dirty="0"/>
              <a:t>是一个正整数  *</a:t>
            </a:r>
            <a:r>
              <a:rPr lang="en-US" altLang="zh-CN" sz="2000" dirty="0"/>
              <a:t>/</a:t>
            </a:r>
          </a:p>
          <a:p>
            <a:pPr marL="355591" lvl="1" indent="0">
              <a:buNone/>
            </a:pPr>
            <a:r>
              <a:rPr lang="en-US" altLang="zh-CN" dirty="0"/>
              <a:t>    </a:t>
            </a:r>
            <a:r>
              <a:rPr lang="en-US" altLang="zh-CN" dirty="0" err="1"/>
              <a:t>int</a:t>
            </a:r>
            <a:r>
              <a:rPr lang="en-US" altLang="zh-CN" dirty="0"/>
              <a:t> </a:t>
            </a:r>
            <a:r>
              <a:rPr lang="en-US" altLang="zh-CN" dirty="0" err="1"/>
              <a:t>i</a:t>
            </a:r>
            <a:r>
              <a:rPr lang="en-US" altLang="zh-CN" dirty="0"/>
              <a:t>=2 ; </a:t>
            </a:r>
          </a:p>
          <a:p>
            <a:pPr marL="723882" lvl="2" indent="0">
              <a:buNone/>
            </a:pPr>
            <a:r>
              <a:rPr lang="en-US" altLang="zh-CN" dirty="0" smtClean="0"/>
              <a:t>while ( (n% </a:t>
            </a:r>
            <a:r>
              <a:rPr lang="en-US" altLang="zh-CN" dirty="0" err="1" smtClean="0"/>
              <a:t>i</a:t>
            </a:r>
            <a:r>
              <a:rPr lang="en-US" altLang="zh-CN" dirty="0" smtClean="0"/>
              <a:t>)!=0 &amp;&amp; </a:t>
            </a:r>
            <a:r>
              <a:rPr lang="en-US" altLang="zh-CN" dirty="0" err="1" smtClean="0"/>
              <a:t>i</a:t>
            </a:r>
            <a:r>
              <a:rPr lang="en-US" altLang="zh-CN" dirty="0" smtClean="0"/>
              <a:t>*1.0&lt; </a:t>
            </a:r>
            <a:r>
              <a:rPr lang="en-US" altLang="zh-CN" dirty="0" err="1" smtClean="0"/>
              <a:t>sqrt</a:t>
            </a:r>
            <a:r>
              <a:rPr lang="en-US" altLang="zh-CN" dirty="0" smtClean="0"/>
              <a:t>(n) )   </a:t>
            </a:r>
            <a:r>
              <a:rPr lang="en-US" altLang="zh-CN" dirty="0" err="1" smtClean="0"/>
              <a:t>i</a:t>
            </a:r>
            <a:r>
              <a:rPr lang="en-US" altLang="zh-CN" dirty="0" smtClean="0"/>
              <a:t>++ ;</a:t>
            </a:r>
          </a:p>
          <a:p>
            <a:pPr marL="723882" lvl="2" indent="0">
              <a:buNone/>
            </a:pPr>
            <a:r>
              <a:rPr lang="en-US" altLang="zh-CN" dirty="0" smtClean="0"/>
              <a:t>if (</a:t>
            </a:r>
            <a:r>
              <a:rPr lang="en-US" altLang="zh-CN" dirty="0" err="1" smtClean="0"/>
              <a:t>i</a:t>
            </a:r>
            <a:r>
              <a:rPr lang="en-US" altLang="zh-CN" dirty="0" smtClean="0"/>
              <a:t>*1.0&gt;</a:t>
            </a:r>
            <a:r>
              <a:rPr lang="en-US" altLang="zh-CN" dirty="0" err="1" smtClean="0"/>
              <a:t>sqrt</a:t>
            </a:r>
            <a:r>
              <a:rPr lang="en-US" altLang="zh-CN" dirty="0" smtClean="0"/>
              <a:t>(n) )</a:t>
            </a:r>
          </a:p>
          <a:p>
            <a:pPr marL="1079473" lvl="3" indent="0">
              <a:buNone/>
            </a:pPr>
            <a:r>
              <a:rPr lang="en-US" altLang="zh-CN" sz="2400" dirty="0" err="1"/>
              <a:t>printf</a:t>
            </a:r>
            <a:r>
              <a:rPr lang="en-US" altLang="zh-CN" sz="2400" dirty="0"/>
              <a:t>(“&amp;d </a:t>
            </a:r>
            <a:r>
              <a:rPr lang="zh-CN" altLang="en-US" sz="2400" dirty="0"/>
              <a:t>是一个素数</a:t>
            </a:r>
            <a:r>
              <a:rPr lang="en-US" altLang="zh-CN" sz="2400" dirty="0"/>
              <a:t>\n” , n) ;</a:t>
            </a:r>
          </a:p>
          <a:p>
            <a:pPr marL="723882" lvl="2" indent="0">
              <a:buNone/>
            </a:pPr>
            <a:r>
              <a:rPr lang="en-US" altLang="zh-CN" dirty="0" smtClean="0"/>
              <a:t>else</a:t>
            </a:r>
          </a:p>
          <a:p>
            <a:pPr marL="1079473" lvl="3" indent="0">
              <a:buNone/>
            </a:pPr>
            <a:r>
              <a:rPr lang="en-US" altLang="zh-CN" sz="2400" dirty="0" err="1"/>
              <a:t>printf</a:t>
            </a:r>
            <a:r>
              <a:rPr lang="en-US" altLang="zh-CN" sz="2400" dirty="0"/>
              <a:t>(“&amp;d </a:t>
            </a:r>
            <a:r>
              <a:rPr lang="zh-CN" altLang="en-US" sz="2400" dirty="0"/>
              <a:t>不是一个素数</a:t>
            </a:r>
            <a:r>
              <a:rPr lang="en-US" altLang="zh-CN" sz="2400" dirty="0"/>
              <a:t>\n” , n) ;</a:t>
            </a:r>
          </a:p>
          <a:p>
            <a:pPr marL="355591" lvl="1" indent="0">
              <a:buNone/>
            </a:pPr>
            <a:r>
              <a:rPr lang="en-US" altLang="zh-CN" dirty="0" smtClean="0"/>
              <a:t>}</a:t>
            </a:r>
            <a:endParaRPr lang="en-US" altLang="zh-CN" dirty="0"/>
          </a:p>
          <a:p>
            <a:pPr marL="0" indent="0">
              <a:buNone/>
            </a:pPr>
            <a:r>
              <a:rPr lang="en-US" altLang="zh-CN" sz="2000" dirty="0"/>
              <a:t>        </a:t>
            </a:r>
            <a:r>
              <a:rPr lang="zh-CN" altLang="en-US" sz="2400" dirty="0"/>
              <a:t>嵌套的最深层语句是</a:t>
            </a:r>
            <a:r>
              <a:rPr lang="en-US" altLang="zh-CN" sz="2400" dirty="0" err="1"/>
              <a:t>i</a:t>
            </a:r>
            <a:r>
              <a:rPr lang="en-US" altLang="zh-CN" sz="2400" dirty="0"/>
              <a:t>++</a:t>
            </a:r>
            <a:r>
              <a:rPr lang="zh-CN" altLang="en-US" sz="2400" dirty="0"/>
              <a:t>；其频度由条件</a:t>
            </a:r>
            <a:r>
              <a:rPr lang="en-US" altLang="zh-CN" sz="2400" dirty="0"/>
              <a:t>( (n% </a:t>
            </a:r>
            <a:r>
              <a:rPr lang="en-US" altLang="zh-CN" sz="2400" dirty="0" err="1"/>
              <a:t>i</a:t>
            </a:r>
            <a:r>
              <a:rPr lang="en-US" altLang="zh-CN" sz="2400" dirty="0"/>
              <a:t>)!=0 &amp;&amp; </a:t>
            </a:r>
            <a:r>
              <a:rPr lang="en-US" altLang="zh-CN" sz="2400" dirty="0" err="1"/>
              <a:t>i</a:t>
            </a:r>
            <a:r>
              <a:rPr lang="en-US" altLang="zh-CN" sz="2400" dirty="0"/>
              <a:t>*1.0&lt; </a:t>
            </a:r>
            <a:r>
              <a:rPr lang="en-US" altLang="zh-CN" sz="2400" dirty="0" err="1"/>
              <a:t>sqrt</a:t>
            </a:r>
            <a:r>
              <a:rPr lang="en-US" altLang="zh-CN" sz="2400" dirty="0"/>
              <a:t>(n) ) </a:t>
            </a:r>
            <a:r>
              <a:rPr lang="zh-CN" altLang="en-US" sz="2400" dirty="0"/>
              <a:t>决定，显然</a:t>
            </a:r>
            <a:r>
              <a:rPr lang="en-US" altLang="zh-CN" sz="2400" dirty="0" err="1"/>
              <a:t>i</a:t>
            </a:r>
            <a:r>
              <a:rPr lang="en-US" altLang="zh-CN" sz="2400" dirty="0"/>
              <a:t>*1.0&lt; </a:t>
            </a:r>
            <a:r>
              <a:rPr lang="en-US" altLang="zh-CN" sz="2400" dirty="0" err="1"/>
              <a:t>sqrt</a:t>
            </a:r>
            <a:r>
              <a:rPr lang="en-US" altLang="zh-CN" sz="2400" dirty="0"/>
              <a:t>(n) </a:t>
            </a:r>
            <a:r>
              <a:rPr lang="zh-CN" altLang="en-US" sz="2400" dirty="0"/>
              <a:t>，时间复杂度</a:t>
            </a:r>
            <a:r>
              <a:rPr lang="en-US" altLang="zh-CN" sz="2400" dirty="0"/>
              <a:t>O(n</a:t>
            </a:r>
            <a:r>
              <a:rPr lang="en-US" altLang="zh-CN" sz="2400" baseline="30000" dirty="0"/>
              <a:t>1/2</a:t>
            </a:r>
            <a:r>
              <a:rPr lang="en-US" altLang="zh-CN" sz="2400" dirty="0"/>
              <a:t>)</a:t>
            </a:r>
            <a:r>
              <a:rPr lang="zh-CN" altLang="en-US" sz="2400" dirty="0"/>
              <a:t>。</a:t>
            </a:r>
          </a:p>
        </p:txBody>
      </p:sp>
    </p:spTree>
  </p:cSld>
  <p:clrMapOvr>
    <a:masterClrMapping/>
  </p:clrMapOvr>
  <p:transition spd="slow">
    <p:blinds/>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00706"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7</a:t>
            </a:r>
            <a:r>
              <a:rPr lang="zh-CN" altLang="en-US" dirty="0"/>
              <a:t>：</a:t>
            </a:r>
            <a:r>
              <a:rPr lang="zh-CN" altLang="en-US" sz="2400" dirty="0"/>
              <a:t>冒泡排序法。</a:t>
            </a:r>
            <a:endParaRPr lang="en-US" altLang="zh-CN" sz="2400" dirty="0"/>
          </a:p>
          <a:p>
            <a:pPr marL="0" indent="0">
              <a:lnSpc>
                <a:spcPct val="110000"/>
              </a:lnSpc>
              <a:buNone/>
            </a:pPr>
            <a:endParaRPr lang="zh-CN" altLang="en-US" sz="2400" dirty="0"/>
          </a:p>
          <a:p>
            <a:pPr marL="0" indent="0">
              <a:buNone/>
            </a:pPr>
            <a:r>
              <a:rPr lang="en-US" altLang="zh-CN" sz="2400" dirty="0"/>
              <a:t>   void </a:t>
            </a:r>
            <a:r>
              <a:rPr lang="en-US" altLang="zh-CN" sz="2400" dirty="0" err="1"/>
              <a:t>bubble_sort</a:t>
            </a:r>
            <a:r>
              <a:rPr lang="en-US" altLang="zh-CN" sz="2400" dirty="0"/>
              <a:t>(</a:t>
            </a:r>
            <a:r>
              <a:rPr lang="en-US" altLang="zh-CN" sz="2400" dirty="0" err="1"/>
              <a:t>int</a:t>
            </a:r>
            <a:r>
              <a:rPr lang="en-US" altLang="zh-CN" sz="2400" dirty="0"/>
              <a:t> a[]</a:t>
            </a:r>
            <a:r>
              <a:rPr lang="zh-CN" altLang="en-US" sz="2400" dirty="0"/>
              <a:t>，</a:t>
            </a:r>
            <a:r>
              <a:rPr lang="en-US" altLang="zh-CN" sz="2400" dirty="0" err="1"/>
              <a:t>int</a:t>
            </a:r>
            <a:r>
              <a:rPr lang="en-US" altLang="zh-CN" sz="2400" dirty="0"/>
              <a:t> n) {</a:t>
            </a:r>
          </a:p>
          <a:p>
            <a:pPr marL="723882" lvl="2" indent="0">
              <a:buNone/>
            </a:pPr>
            <a:r>
              <a:rPr lang="en-US" altLang="zh-CN" sz="2400" dirty="0"/>
              <a:t>for (</a:t>
            </a:r>
            <a:r>
              <a:rPr lang="en-US" altLang="zh-CN" sz="2400" dirty="0" err="1"/>
              <a:t>i</a:t>
            </a:r>
            <a:r>
              <a:rPr lang="en-US" altLang="zh-CN" sz="2400" dirty="0"/>
              <a:t>=n-1, change=TURE; </a:t>
            </a:r>
            <a:r>
              <a:rPr lang="en-US" altLang="zh-CN" sz="2400" dirty="0" err="1"/>
              <a:t>i</a:t>
            </a:r>
            <a:r>
              <a:rPr lang="en-US" altLang="zh-CN" sz="2400" dirty="0"/>
              <a:t>&gt;1 &amp;&amp; change; --</a:t>
            </a:r>
            <a:r>
              <a:rPr lang="en-US" altLang="zh-CN" sz="2400" dirty="0" err="1"/>
              <a:t>i</a:t>
            </a:r>
            <a:r>
              <a:rPr lang="en-US" altLang="zh-CN" sz="2400" dirty="0"/>
              <a:t>){</a:t>
            </a:r>
          </a:p>
          <a:p>
            <a:pPr marL="1079473" lvl="3" indent="0">
              <a:buNone/>
            </a:pPr>
            <a:r>
              <a:rPr lang="en-US" altLang="zh-CN" sz="2400" dirty="0"/>
              <a:t>change=FALSE; </a:t>
            </a:r>
          </a:p>
          <a:p>
            <a:pPr marL="1079473" lvl="3" indent="0">
              <a:buNone/>
            </a:pPr>
            <a:r>
              <a:rPr lang="en-US" altLang="zh-CN" sz="2400" dirty="0"/>
              <a:t>for (j=0; j&lt;</a:t>
            </a:r>
            <a:r>
              <a:rPr lang="en-US" altLang="zh-CN" sz="2400" dirty="0" err="1"/>
              <a:t>i</a:t>
            </a:r>
            <a:r>
              <a:rPr lang="en-US" altLang="zh-CN" sz="2400" dirty="0"/>
              <a:t>; ++j)</a:t>
            </a:r>
          </a:p>
          <a:p>
            <a:pPr marL="1435064" lvl="4" indent="0">
              <a:buNone/>
            </a:pPr>
            <a:r>
              <a:rPr lang="en-US" altLang="zh-CN" sz="2400" dirty="0"/>
              <a:t>if (a[j]&gt;a[j+1]) </a:t>
            </a:r>
          </a:p>
          <a:p>
            <a:pPr marL="1435064" lvl="4" indent="0">
              <a:buNone/>
            </a:pPr>
            <a:r>
              <a:rPr lang="en-US" altLang="zh-CN" sz="2400" dirty="0">
                <a:solidFill>
                  <a:srgbClr val="C00000"/>
                </a:solidFill>
              </a:rPr>
              <a:t>    {     a[j] ←→a[j+1] ;   change=TURE ; }</a:t>
            </a:r>
          </a:p>
          <a:p>
            <a:pPr marL="355591" lvl="1" indent="0">
              <a:buNone/>
            </a:pPr>
            <a:r>
              <a:rPr lang="en-US" altLang="zh-CN" sz="2400" dirty="0"/>
              <a:t>     }</a:t>
            </a:r>
          </a:p>
          <a:p>
            <a:pPr marL="355591" lvl="1" indent="0">
              <a:buNone/>
            </a:pPr>
            <a:r>
              <a:rPr lang="en-US" altLang="zh-CN" sz="2400" dirty="0"/>
              <a:t>}</a:t>
            </a:r>
          </a:p>
          <a:p>
            <a:pPr marL="355591" lvl="1" indent="0"/>
            <a:r>
              <a:rPr lang="en-US" altLang="zh-CN" sz="2000" dirty="0"/>
              <a:t>  </a:t>
            </a:r>
            <a:r>
              <a:rPr lang="zh-CN" altLang="en-US" dirty="0" smtClean="0"/>
              <a:t>最好情况（</a:t>
            </a:r>
            <a:r>
              <a:rPr lang="zh-CN" altLang="en-US" dirty="0" smtClean="0">
                <a:solidFill>
                  <a:srgbClr val="C00000"/>
                </a:solidFill>
              </a:rPr>
              <a:t>交换语句</a:t>
            </a:r>
            <a:r>
              <a:rPr lang="zh-CN" altLang="en-US" dirty="0" smtClean="0"/>
              <a:t>）：</a:t>
            </a:r>
            <a:r>
              <a:rPr lang="en-US" altLang="zh-CN" dirty="0"/>
              <a:t>0</a:t>
            </a:r>
            <a:r>
              <a:rPr lang="zh-CN" altLang="en-US" dirty="0"/>
              <a:t>次 </a:t>
            </a:r>
          </a:p>
          <a:p>
            <a:pPr marL="355591" lvl="1" indent="0"/>
            <a:r>
              <a:rPr lang="zh-CN" altLang="en-US" dirty="0"/>
              <a:t>  最坏情况（</a:t>
            </a:r>
            <a:r>
              <a:rPr lang="zh-CN" altLang="en-US" dirty="0">
                <a:solidFill>
                  <a:srgbClr val="C00000"/>
                </a:solidFill>
              </a:rPr>
              <a:t>交换语句</a:t>
            </a:r>
            <a:r>
              <a:rPr lang="zh-CN" altLang="en-US" dirty="0"/>
              <a:t>） ：</a:t>
            </a:r>
            <a:r>
              <a:rPr lang="en-US" altLang="zh-CN" dirty="0"/>
              <a:t>1+2+3+</a:t>
            </a:r>
            <a:r>
              <a:rPr lang="en-US" altLang="zh-CN" dirty="0">
                <a:ea typeface="Arial Unicode MS" panose="020B0604020202020204" pitchFamily="34" charset="-122"/>
                <a:cs typeface="Arial Unicode MS" panose="020B0604020202020204" pitchFamily="34" charset="-122"/>
              </a:rPr>
              <a:t>⋯</a:t>
            </a:r>
            <a:r>
              <a:rPr lang="en-US" altLang="zh-CN" dirty="0"/>
              <a:t>+n-1=n(n-1)/2</a:t>
            </a:r>
          </a:p>
          <a:p>
            <a:pPr marL="355591" lvl="1" indent="0"/>
            <a:r>
              <a:rPr lang="en-US" altLang="zh-CN" dirty="0"/>
              <a:t> </a:t>
            </a:r>
            <a:r>
              <a:rPr lang="zh-CN" altLang="en-US" dirty="0"/>
              <a:t>平均时间复杂度为： </a:t>
            </a:r>
            <a:r>
              <a:rPr lang="en-US" altLang="zh-CN" dirty="0"/>
              <a:t>O(n</a:t>
            </a:r>
            <a:r>
              <a:rPr lang="en-US" altLang="zh-CN" baseline="20000" dirty="0"/>
              <a:t>2</a:t>
            </a:r>
            <a:r>
              <a:rPr lang="en-US" altLang="zh-CN" dirty="0"/>
              <a:t>)                    </a:t>
            </a:r>
          </a:p>
        </p:txBody>
      </p:sp>
      <p:sp>
        <p:nvSpPr>
          <p:cNvPr id="5" name="爆炸形 1 4"/>
          <p:cNvSpPr>
            <a:spLocks noChangeArrowheads="1"/>
          </p:cNvSpPr>
          <p:nvPr/>
        </p:nvSpPr>
        <p:spPr bwMode="auto">
          <a:xfrm>
            <a:off x="8904312" y="3356992"/>
            <a:ext cx="2952328" cy="2232248"/>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事前</a:t>
            </a:r>
            <a:r>
              <a:rPr lang="en-US" altLang="zh-CN" sz="1800" dirty="0" smtClean="0">
                <a:solidFill>
                  <a:srgbClr val="00B050"/>
                </a:solidFill>
                <a:ea typeface="黑体" panose="02010609060101010101" pitchFamily="49" charset="-122"/>
              </a:rPr>
              <a:t>&amp;</a:t>
            </a:r>
            <a:r>
              <a:rPr lang="zh-CN" altLang="en-US" sz="1800" dirty="0" smtClean="0">
                <a:solidFill>
                  <a:srgbClr val="00B050"/>
                </a:solidFill>
                <a:ea typeface="黑体" panose="02010609060101010101" pitchFamily="49" charset="-122"/>
              </a:rPr>
              <a:t>事后</a:t>
            </a:r>
            <a:endParaRPr lang="en-US" altLang="zh-CN" sz="1800" dirty="0" smtClean="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算法复杂度评价</a:t>
            </a:r>
            <a:endParaRPr lang="zh-CN" altLang="en-US" sz="1800" dirty="0">
              <a:solidFill>
                <a:srgbClr val="00B050"/>
              </a:solidFill>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186" y="5554795"/>
            <a:ext cx="2180814" cy="1296144"/>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838200" y="984250"/>
          <a:ext cx="10515600" cy="4826006"/>
        </p:xfrm>
        <a:graphic>
          <a:graphicData uri="http://schemas.openxmlformats.org/drawingml/2006/table">
            <a:tbl>
              <a:tblPr/>
              <a:tblGrid>
                <a:gridCol w="4648123"/>
                <a:gridCol w="5867477"/>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marL="155387" marR="155387"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marL="155387" marR="155387"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778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7051">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32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610272" y="644528"/>
            <a:ext cx="8534400" cy="54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endParaRPr lang="zh-CN" altLang="en-US"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dirty="0">
                <a:latin typeface="Times New Roman" panose="02020603050405020304" pitchFamily="18" charset="0"/>
                <a:sym typeface="Wingdings" panose="05000000000000000000" pitchFamily="2" charset="2"/>
              </a:rPr>
              <a:t/>
            </a:r>
            <a:br>
              <a:rPr lang="zh-CN" altLang="en-US" sz="2400" dirty="0">
                <a:latin typeface="Times New Roman" panose="02020603050405020304" pitchFamily="18" charset="0"/>
                <a:sym typeface="Wingdings" panose="05000000000000000000" pitchFamily="2" charset="2"/>
              </a:rPr>
            </a:br>
            <a:r>
              <a:rPr lang="zh-CN" altLang="en-US"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常量阶 </a:t>
            </a:r>
            <a:r>
              <a:rPr lang="en-US" altLang="zh-CN" sz="2800" dirty="0">
                <a:latin typeface="Times New Roman" panose="02020603050405020304" pitchFamily="18" charset="0"/>
                <a:sym typeface="Wingdings" panose="05000000000000000000" pitchFamily="2" charset="2"/>
              </a:rPr>
              <a:t>O( 1 )</a:t>
            </a:r>
            <a:r>
              <a:rPr lang="zh-CN" altLang="en-US" sz="2800" dirty="0">
                <a:latin typeface="Times New Roman" panose="02020603050405020304" pitchFamily="18" charset="0"/>
                <a:sym typeface="Wingdings" panose="05000000000000000000" pitchFamily="2" charset="2"/>
              </a:rPr>
              <a:t>，不依赖于</a:t>
            </a:r>
            <a:r>
              <a:rPr lang="en-US" altLang="zh-CN" sz="2800" dirty="0">
                <a:latin typeface="Times New Roman" panose="02020603050405020304" pitchFamily="18" charset="0"/>
                <a:sym typeface="Wingdings" panose="05000000000000000000" pitchFamily="2" charset="2"/>
              </a:rPr>
              <a:t>n</a:t>
            </a:r>
            <a:br>
              <a:rPr lang="en-US" altLang="zh-CN" sz="2800" dirty="0">
                <a:latin typeface="Times New Roman" panose="02020603050405020304" pitchFamily="18" charset="0"/>
                <a:sym typeface="Wingdings" panose="05000000000000000000" pitchFamily="2" charset="2"/>
              </a:rPr>
            </a:b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对数阶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logn</a:t>
            </a:r>
            <a:r>
              <a:rPr lang="en-US" altLang="zh-CN" sz="2800" dirty="0">
                <a:latin typeface="Times New Roman" panose="02020603050405020304" pitchFamily="18" charset="0"/>
                <a:sym typeface="Wingdings" panose="05000000000000000000" pitchFamily="2" charset="2"/>
              </a:rPr>
              <a:t> )</a:t>
            </a:r>
            <a:r>
              <a:rPr lang="en-US" altLang="zh-CN" sz="2800" b="0" dirty="0">
                <a:solidFill>
                  <a:srgbClr val="003399"/>
                </a:solidFill>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或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lbn</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线性阶 </a:t>
            </a:r>
            <a:r>
              <a:rPr lang="en-US" altLang="zh-CN" sz="2800" dirty="0">
                <a:latin typeface="Times New Roman" panose="02020603050405020304" pitchFamily="18" charset="0"/>
                <a:sym typeface="Wingdings" panose="05000000000000000000" pitchFamily="2" charset="2"/>
              </a:rPr>
              <a:t>O(n)</a:t>
            </a:r>
            <a:r>
              <a:rPr lang="zh-CN" altLang="en-US" sz="2800" dirty="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线性对数阶 </a:t>
            </a:r>
            <a:r>
              <a:rPr lang="en-US" altLang="zh-CN" sz="2800" dirty="0">
                <a:latin typeface="Times New Roman" panose="02020603050405020304" pitchFamily="18" charset="0"/>
                <a:sym typeface="Wingdings" panose="05000000000000000000" pitchFamily="2" charset="2"/>
              </a:rPr>
              <a:t>O( </a:t>
            </a:r>
            <a:r>
              <a:rPr lang="en-US" altLang="zh-CN" sz="2800" dirty="0" err="1" smtClean="0">
                <a:latin typeface="Times New Roman" panose="02020603050405020304" pitchFamily="18" charset="0"/>
                <a:sym typeface="Wingdings" panose="05000000000000000000" pitchFamily="2" charset="2"/>
              </a:rPr>
              <a:t>nlog</a:t>
            </a:r>
            <a:r>
              <a:rPr lang="en-US" altLang="zh-CN" sz="2000" dirty="0" err="1" smtClean="0">
                <a:latin typeface="Times New Roman" panose="02020603050405020304" pitchFamily="18" charset="0"/>
                <a:sym typeface="Wingdings" panose="05000000000000000000" pitchFamily="2" charset="2"/>
              </a:rPr>
              <a:t>n</a:t>
            </a:r>
            <a:r>
              <a:rPr lang="en-US" altLang="zh-CN" sz="2800" dirty="0" smtClean="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平方阶</a:t>
            </a:r>
            <a:r>
              <a:rPr lang="en-US" altLang="zh-CN" sz="2800" dirty="0">
                <a:latin typeface="Times New Roman" panose="02020603050405020304" pitchFamily="18" charset="0"/>
                <a:sym typeface="Wingdings" panose="05000000000000000000" pitchFamily="2" charset="2"/>
              </a:rPr>
              <a:t>O(n</a:t>
            </a:r>
            <a:r>
              <a:rPr lang="en-US" altLang="zh-CN" sz="2800" baseline="30000" dirty="0">
                <a:latin typeface="Times New Roman" panose="02020603050405020304" pitchFamily="18" charset="0"/>
                <a:sym typeface="Wingdings" panose="05000000000000000000" pitchFamily="2" charset="2"/>
              </a:rPr>
              <a:t>2</a:t>
            </a:r>
            <a:r>
              <a:rPr lang="en-US" altLang="zh-CN" sz="2800" dirty="0">
                <a:latin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多项式阶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k</a:t>
            </a:r>
            <a:r>
              <a:rPr lang="en-US" altLang="zh-CN" sz="2800" baseline="30000" dirty="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br>
              <a:rPr lang="en-US" altLang="zh-CN" sz="2800" dirty="0">
                <a:latin typeface="Times New Roman" panose="02020603050405020304" pitchFamily="18" charset="0"/>
                <a:sym typeface="Wingdings" panose="05000000000000000000" pitchFamily="2" charset="2"/>
              </a:rPr>
            </a:br>
            <a:endParaRPr lang="en-US" altLang="zh-CN"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指数阶 </a:t>
            </a:r>
            <a:r>
              <a:rPr lang="en-US" altLang="zh-CN" sz="2800" dirty="0">
                <a:latin typeface="Times New Roman" panose="02020603050405020304" pitchFamily="18" charset="0"/>
                <a:sym typeface="Wingdings" panose="05000000000000000000" pitchFamily="2" charset="2"/>
              </a:rPr>
              <a:t>O( 2</a:t>
            </a:r>
            <a:r>
              <a:rPr lang="en-US" altLang="zh-CN" sz="2800" baseline="30000" dirty="0">
                <a:latin typeface="Times New Roman" panose="02020603050405020304" pitchFamily="18" charset="0"/>
                <a:sym typeface="Wingdings" panose="05000000000000000000" pitchFamily="2" charset="2"/>
              </a:rPr>
              <a:t>n </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dirty="0">
                <a:solidFill>
                  <a:srgbClr val="FFFFFF"/>
                </a:solidFill>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O(</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n</a:t>
            </a:r>
            <a:r>
              <a:rPr lang="en-US" altLang="zh-CN" sz="2800" dirty="0">
                <a:latin typeface="Times New Roman" panose="02020603050405020304" pitchFamily="18" charset="0"/>
                <a:sym typeface="Wingdings" panose="05000000000000000000" pitchFamily="2" charset="2"/>
              </a:rPr>
              <a:t>)</a:t>
            </a:r>
            <a:endParaRPr lang="en-US" altLang="zh-CN" sz="2800" dirty="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8378190"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8768715" y="2420941"/>
            <a:ext cx="3389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8487727" y="4605343"/>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8809992" y="4403726"/>
            <a:ext cx="31686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3769678" y="1412879"/>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3215680" y="4374551"/>
            <a:ext cx="492443" cy="135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000" dirty="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292" y="1"/>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85928" y="260355"/>
            <a:ext cx="7793039"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p>
        </p:txBody>
      </p:sp>
      <p:sp>
        <p:nvSpPr>
          <p:cNvPr id="2" name="标题 1"/>
          <p:cNvSpPr>
            <a:spLocks noGrp="1"/>
          </p:cNvSpPr>
          <p:nvPr>
            <p:ph type="title"/>
          </p:nvPr>
        </p:nvSpPr>
        <p:spPr/>
        <p:txBody>
          <a:bodyPr>
            <a:normAutofit fontScale="90000"/>
          </a:bodyPr>
          <a:lstStyle/>
          <a:p>
            <a:r>
              <a:rPr lang="zh-CN" altLang="en-US" dirty="0"/>
              <a:t>复杂度</a:t>
            </a:r>
            <a:r>
              <a:rPr lang="zh-CN" altLang="en-US" dirty="0" smtClean="0"/>
              <a:t>层次</a:t>
            </a:r>
            <a:endParaRPr lang="zh-CN" altLang="en-US" dirty="0"/>
          </a:p>
        </p:txBody>
      </p:sp>
      <p:pic>
        <p:nvPicPr>
          <p:cNvPr id="3" name="图片 2"/>
          <p:cNvPicPr>
            <a:picLocks noChangeAspect="1"/>
          </p:cNvPicPr>
          <p:nvPr/>
        </p:nvPicPr>
        <p:blipFill>
          <a:blip r:embed="rId4"/>
          <a:stretch>
            <a:fillRect/>
          </a:stretch>
        </p:blipFill>
        <p:spPr>
          <a:xfrm>
            <a:off x="119337" y="1484784"/>
            <a:ext cx="3456383" cy="2278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复杂度层次</a:t>
            </a:r>
          </a:p>
        </p:txBody>
      </p:sp>
      <p:sp>
        <p:nvSpPr>
          <p:cNvPr id="3" name="内容占位符 2"/>
          <p:cNvSpPr>
            <a:spLocks noGrp="1"/>
          </p:cNvSpPr>
          <p:nvPr>
            <p:ph idx="1"/>
          </p:nvPr>
        </p:nvSpPr>
        <p:spPr/>
        <p:txBody>
          <a:bodyPr/>
          <a:lstStyle/>
          <a:p>
            <a:endParaRPr lang="zh-CN" altLang="en-US"/>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520" y="983777"/>
            <a:ext cx="10540279" cy="54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75459" name="Rectangle 3"/>
          <p:cNvSpPr>
            <a:spLocks noGrp="1" noChangeArrowheads="1"/>
          </p:cNvSpPr>
          <p:nvPr>
            <p:ph idx="1"/>
          </p:nvPr>
        </p:nvSpPr>
        <p:spPr/>
        <p:txBody>
          <a:bodyPr/>
          <a:lstStyle/>
          <a:p>
            <a:pPr eaLnBrk="1" hangingPunct="1">
              <a:buClr>
                <a:srgbClr val="0099CC"/>
              </a:buClr>
            </a:pPr>
            <a:r>
              <a:rPr lang="zh-CN" altLang="en-US" sz="2600" dirty="0">
                <a:latin typeface="楷体_GB2312" pitchFamily="49" charset="-122"/>
              </a:rPr>
              <a:t>有些情况下，</a:t>
            </a:r>
            <a:r>
              <a:rPr lang="zh-CN" altLang="en-US" sz="2600" dirty="0">
                <a:solidFill>
                  <a:srgbClr val="0000CC"/>
                </a:solidFill>
                <a:latin typeface="楷体_GB2312" pitchFamily="49" charset="-122"/>
              </a:rPr>
              <a:t>算法中基本语句的执行次数还随问题的输入数据集的不同而不同</a:t>
            </a:r>
            <a:r>
              <a:rPr lang="zh-CN" altLang="en-US" sz="2600" dirty="0">
                <a:latin typeface="楷体_GB2312" pitchFamily="49" charset="-122"/>
              </a:rPr>
              <a:t>。</a:t>
            </a:r>
          </a:p>
          <a:p>
            <a:pPr eaLnBrk="1" hangingPunct="1">
              <a:buClr>
                <a:srgbClr val="0099CC"/>
              </a:buClr>
              <a:buFont typeface="Wingdings" panose="05000000000000000000" pitchFamily="2" charset="2"/>
              <a:buNone/>
            </a:pPr>
            <a:r>
              <a:rPr lang="zh-CN" altLang="en-US" sz="2600" dirty="0">
                <a:latin typeface="楷体_GB2312" pitchFamily="49" charset="-122"/>
              </a:rPr>
              <a:t>      比如，在排序算法中，其效率与输入数据集是否已基本有序有关</a:t>
            </a:r>
            <a:r>
              <a:rPr lang="zh-CN" altLang="en-US" sz="2600" dirty="0" smtClean="0">
                <a:latin typeface="楷体_GB2312" pitchFamily="49" charset="-122"/>
              </a:rPr>
              <a:t>。</a:t>
            </a: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zh-CN" altLang="en-US" sz="2600" dirty="0">
              <a:latin typeface="楷体_GB2312" pitchFamily="49" charset="-122"/>
            </a:endParaRPr>
          </a:p>
          <a:p>
            <a:pPr eaLnBrk="1" hangingPunct="1">
              <a:buClr>
                <a:srgbClr val="0099CC"/>
              </a:buClr>
            </a:pPr>
            <a:r>
              <a:rPr lang="zh-CN" altLang="en-US" sz="2600" dirty="0">
                <a:latin typeface="楷体_GB2312" pitchFamily="49" charset="-122"/>
              </a:rPr>
              <a:t>一种方法是求它的平均值，即考虑它对所有可能的输入数据集的期望值，此时称为</a:t>
            </a:r>
            <a:r>
              <a:rPr lang="zh-CN" altLang="en-US" sz="2600" dirty="0">
                <a:solidFill>
                  <a:schemeClr val="hlink"/>
                </a:solidFill>
                <a:latin typeface="楷体_GB2312" pitchFamily="49" charset="-122"/>
              </a:rPr>
              <a:t>平均时间复杂度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另一种更可行也更常用的方法是讨论算法在</a:t>
            </a:r>
            <a:r>
              <a:rPr lang="zh-CN" altLang="en-US" sz="2600" dirty="0">
                <a:solidFill>
                  <a:schemeClr val="hlink"/>
                </a:solidFill>
                <a:latin typeface="楷体_GB2312" pitchFamily="49" charset="-122"/>
              </a:rPr>
              <a:t>最坏情况下的时间复杂度</a:t>
            </a:r>
            <a:r>
              <a:rPr lang="zh-CN" altLang="en-US" sz="2600" dirty="0">
                <a:latin typeface="楷体_GB2312" pitchFamily="49" charset="-122"/>
              </a:rPr>
              <a:t>。</a:t>
            </a:r>
          </a:p>
          <a:p>
            <a:pPr eaLnBrk="1" hangingPunct="1">
              <a:buClr>
                <a:srgbClr val="0099CC"/>
              </a:buClr>
            </a:pPr>
            <a:r>
              <a:rPr lang="zh-CN" altLang="en-US" sz="2600" dirty="0">
                <a:latin typeface="楷体_GB2312" pitchFamily="49" charset="-122"/>
              </a:rPr>
              <a:t>一般不做特别说明时均指</a:t>
            </a:r>
            <a:r>
              <a:rPr lang="zh-CN" altLang="en-US" sz="2600" u="sng" dirty="0">
                <a:latin typeface="楷体_GB2312" pitchFamily="49" charset="-122"/>
              </a:rPr>
              <a:t>最坏情况下的时间复杂度</a:t>
            </a:r>
            <a:r>
              <a:rPr lang="zh-CN" altLang="en-US" sz="2600" dirty="0">
                <a:latin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idx="1"/>
          </p:nvPr>
        </p:nvSpPr>
        <p:spPr/>
        <p:txBody>
          <a:bodyPr/>
          <a:lstStyle/>
          <a:p>
            <a:pPr>
              <a:lnSpc>
                <a:spcPct val="110000"/>
              </a:lnSpc>
              <a:buClr>
                <a:srgbClr val="FF9900"/>
              </a:buClr>
              <a:buSzPct val="50000"/>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存储空间的固定部分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程序指令代码的空间，常数、简单变量、定长成分</a:t>
            </a:r>
            <a:r>
              <a:rPr lang="en-US" altLang="zh-CN" sz="2800" dirty="0">
                <a:latin typeface="楷体_GB2312" pitchFamily="49" charset="-122"/>
              </a:rPr>
              <a:t>(</a:t>
            </a:r>
            <a:r>
              <a:rPr lang="zh-CN" altLang="en-US" sz="2800" dirty="0">
                <a:latin typeface="Times New Roman" panose="02020603050405020304" pitchFamily="18" charset="0"/>
              </a:rPr>
              <a:t>如数组元素、结构成分、对象的数据成员等</a:t>
            </a:r>
            <a:r>
              <a:rPr lang="en-US" altLang="zh-CN" sz="2800" dirty="0">
                <a:latin typeface="楷体_GB2312" pitchFamily="49" charset="-122"/>
              </a:rPr>
              <a:t>)</a:t>
            </a:r>
            <a:r>
              <a:rPr lang="zh-CN" altLang="en-US" sz="2800" dirty="0">
                <a:latin typeface="Times New Roman" panose="02020603050405020304" pitchFamily="18" charset="0"/>
              </a:rPr>
              <a:t>变量所占空间</a:t>
            </a:r>
          </a:p>
          <a:p>
            <a:pPr>
              <a:lnSpc>
                <a:spcPct val="110000"/>
              </a:lnSpc>
              <a:buClr>
                <a:srgbClr val="FF9900"/>
              </a:buClr>
              <a:buSzPct val="50000"/>
              <a:defRPr/>
            </a:pPr>
            <a:endParaRPr lang="en-US" altLang="zh-CN" dirty="0" smtClean="0">
              <a:solidFill>
                <a:srgbClr val="0000FF"/>
              </a:solidFill>
              <a:effectLst>
                <a:outerShdw blurRad="38100" dist="38100" dir="2700000" algn="tl">
                  <a:srgbClr val="C0C0C0"/>
                </a:outerShdw>
              </a:effectLst>
              <a:latin typeface="Times New Roman" panose="02020603050405020304" pitchFamily="18" charset="0"/>
            </a:endParaRPr>
          </a:p>
          <a:p>
            <a:pPr>
              <a:lnSpc>
                <a:spcPct val="110000"/>
              </a:lnSpc>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rPr>
              <a:t>可变部分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尺寸与实例特性有关的成分变量所占</a:t>
            </a:r>
            <a:r>
              <a:rPr lang="zh-CN" altLang="en-US" sz="2800" dirty="0">
                <a:latin typeface="Times New Roman" panose="02020603050405020304" pitchFamily="18" charset="0"/>
                <a:cs typeface="Times New Roman" panose="02020603050405020304" pitchFamily="18" charset="0"/>
              </a:rPr>
              <a:t>空间、引用变量所占空间、递归栈所用空间、通过</a:t>
            </a:r>
            <a:r>
              <a:rPr lang="en-US" altLang="zh-CN" sz="2800" dirty="0">
                <a:solidFill>
                  <a:srgbClr val="FF0000"/>
                </a:solidFill>
                <a:latin typeface="Times New Roman" panose="02020603050405020304" pitchFamily="18" charset="0"/>
                <a:cs typeface="Times New Roman" panose="02020603050405020304" pitchFamily="18" charset="0"/>
              </a:rPr>
              <a:t>new</a:t>
            </a:r>
            <a:r>
              <a:rPr lang="zh-CN" altLang="en-US" sz="2800" dirty="0">
                <a:latin typeface="Times New Roman" panose="02020603050405020304" pitchFamily="18" charset="0"/>
                <a:cs typeface="Times New Roman" panose="02020603050405020304" pitchFamily="18" charset="0"/>
              </a:rPr>
              <a:t>和</a:t>
            </a:r>
            <a:r>
              <a:rPr lang="en-US" altLang="zh-CN" sz="2800" dirty="0">
                <a:solidFill>
                  <a:srgbClr val="FF0000"/>
                </a:solidFill>
                <a:latin typeface="Times New Roman" panose="02020603050405020304" pitchFamily="18" charset="0"/>
                <a:cs typeface="Times New Roman" panose="02020603050405020304" pitchFamily="18" charset="0"/>
              </a:rPr>
              <a:t>delete</a:t>
            </a:r>
            <a:r>
              <a:rPr lang="zh-CN" altLang="en-US" sz="2800" dirty="0">
                <a:latin typeface="Times New Roman" panose="02020603050405020304" pitchFamily="18" charset="0"/>
                <a:cs typeface="Times New Roman" panose="02020603050405020304" pitchFamily="18" charset="0"/>
              </a:rPr>
              <a:t>命令动态使用空间</a:t>
            </a:r>
            <a:endParaRPr lang="en-US" altLang="zh-CN" sz="2800" dirty="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dirty="0">
                <a:latin typeface="Times New Roman" panose="02020603050405020304" pitchFamily="18" charset="0"/>
                <a:cs typeface="Times New Roman" panose="02020603050405020304" pitchFamily="18" charset="0"/>
              </a:rPr>
              <a:t>同样是问题规模</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的函数：</a:t>
            </a:r>
            <a:r>
              <a:rPr lang="en-US" altLang="zh-CN" dirty="0">
                <a:latin typeface="Times New Roman" panose="02020603050405020304" pitchFamily="18" charset="0"/>
                <a:cs typeface="Times New Roman" panose="02020603050405020304" pitchFamily="18" charset="0"/>
              </a:rPr>
              <a:t>S(n)=O(g(n))</a:t>
            </a:r>
            <a:endParaRPr lang="zh-CN" altLang="en-US" dirty="0">
              <a:effectLst>
                <a:outerShdw blurRad="38100" dist="38100" dir="2700000" algn="tl">
                  <a:srgbClr val="C0C0C0"/>
                </a:outerShdw>
              </a:effectLst>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4896" y="44624"/>
            <a:ext cx="10515600" cy="687611"/>
          </a:xfrm>
        </p:spPr>
        <p:txBody>
          <a:bodyPr>
            <a:normAutofit/>
          </a:bodyPr>
          <a:lstStyle/>
          <a:p>
            <a:pPr eaLnBrk="1" hangingPunct="1"/>
            <a:r>
              <a:rPr lang="en-US" altLang="zh-CN" sz="3200" dirty="0" err="1"/>
              <a:t>Q2</a:t>
            </a:r>
            <a:r>
              <a:rPr lang="en-US" altLang="zh-CN" sz="3200" dirty="0"/>
              <a:t>:</a:t>
            </a:r>
            <a:r>
              <a:rPr lang="zh-CN" altLang="en-US" sz="3200" dirty="0"/>
              <a:t>为什么选择基于</a:t>
            </a:r>
            <a:r>
              <a:rPr lang="en-US" altLang="zh-CN" sz="3200" dirty="0"/>
              <a:t>C/C++</a:t>
            </a:r>
            <a:r>
              <a:rPr lang="zh-CN" altLang="en-US" sz="3200" dirty="0"/>
              <a:t>语言的数据结构？</a:t>
            </a:r>
          </a:p>
        </p:txBody>
      </p:sp>
      <p:sp>
        <p:nvSpPr>
          <p:cNvPr id="6148" name="内容占位符 4"/>
          <p:cNvSpPr>
            <a:spLocks noGrp="1"/>
          </p:cNvSpPr>
          <p:nvPr>
            <p:ph idx="1"/>
          </p:nvPr>
        </p:nvSpPr>
        <p:spPr/>
        <p:txBody>
          <a:bodyPr/>
          <a:lstStyle/>
          <a:p>
            <a:pPr eaLnBrk="1" hangingPunct="1">
              <a:defRPr/>
            </a:pPr>
            <a:r>
              <a:rPr lang="zh-CN" altLang="en-US" sz="2200" dirty="0"/>
              <a:t>就业市场广泛</a:t>
            </a:r>
            <a:endParaRPr lang="en-US" altLang="zh-CN" sz="2200" dirty="0"/>
          </a:p>
          <a:p>
            <a:pPr eaLnBrk="1" hangingPunct="1">
              <a:defRPr/>
            </a:pPr>
            <a:r>
              <a:rPr lang="en-US" altLang="zh-CN" sz="2200" dirty="0"/>
              <a:t>C/C++</a:t>
            </a:r>
            <a:r>
              <a:rPr lang="zh-CN" altLang="en-US" sz="2200" dirty="0"/>
              <a:t>是最有代表性的高级语言</a:t>
            </a:r>
            <a:endParaRPr lang="en-US" altLang="zh-CN" sz="2200" dirty="0"/>
          </a:p>
          <a:p>
            <a:pPr eaLnBrk="1" hangingPunct="1">
              <a:defRPr/>
            </a:pPr>
            <a:r>
              <a:rPr lang="zh-CN" altLang="en-US" sz="2200" dirty="0"/>
              <a:t>全国计算机专业招收研究生必考课程</a:t>
            </a:r>
            <a:endParaRPr lang="en-US" altLang="zh-CN" sz="2200" dirty="0"/>
          </a:p>
          <a:p>
            <a:pPr eaLnBrk="1" hangingPunct="1">
              <a:defRPr/>
            </a:pPr>
            <a:r>
              <a:rPr lang="zh-CN" altLang="en-US" sz="2200" dirty="0" smtClean="0"/>
              <a:t>程序设计师考试的</a:t>
            </a:r>
            <a:r>
              <a:rPr lang="zh-CN" altLang="en-US" sz="2200" dirty="0"/>
              <a:t>主要内容</a:t>
            </a:r>
            <a:endParaRPr lang="en-US" altLang="zh-CN" sz="2200" dirty="0"/>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2" y="3068960"/>
            <a:ext cx="4454525" cy="316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Picture 2" descr="https://pic1.zhimg.com/80/v2-548c9d93b8821c1989dc669094c307fc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2564904"/>
            <a:ext cx="5330904" cy="2520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fontScale="90000"/>
          </a:bodyPr>
          <a:lstStyle/>
          <a:p>
            <a:r>
              <a:rPr lang="zh-CN" altLang="en-US" sz="4000" dirty="0">
                <a:solidFill>
                  <a:srgbClr val="0033CC"/>
                </a:solidFill>
                <a:latin typeface="黑体" panose="02010609060101010101" pitchFamily="49" charset="-122"/>
                <a:ea typeface="黑体" panose="02010609060101010101" pitchFamily="49" charset="-122"/>
              </a:rPr>
              <a:t>算法的后期</a:t>
            </a:r>
            <a:r>
              <a:rPr lang="zh-CN" altLang="en-US" sz="4000" dirty="0" smtClean="0">
                <a:solidFill>
                  <a:srgbClr val="0033CC"/>
                </a:solidFill>
                <a:latin typeface="黑体" panose="02010609060101010101" pitchFamily="49" charset="-122"/>
                <a:ea typeface="黑体" panose="02010609060101010101" pitchFamily="49" charset="-122"/>
              </a:rPr>
              <a:t>测试（事后分析法</a:t>
            </a:r>
            <a:r>
              <a:rPr lang="zh-CN" altLang="en-US" dirty="0">
                <a:solidFill>
                  <a:srgbClr val="0033CC"/>
                </a:solidFill>
                <a:latin typeface="黑体" panose="02010609060101010101" pitchFamily="49" charset="-122"/>
                <a:ea typeface="黑体" panose="02010609060101010101" pitchFamily="49" charset="-122"/>
              </a:rPr>
              <a:t>）</a:t>
            </a:r>
            <a:endParaRPr lang="zh-CN" altLang="en-US" dirty="0"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idx="1"/>
          </p:nvPr>
        </p:nvSpPr>
        <p:spPr/>
        <p:txBody>
          <a:bodyPr/>
          <a:lstStyle/>
          <a:p>
            <a:pPr>
              <a:buClr>
                <a:srgbClr val="0099CC"/>
              </a:buClr>
            </a:pPr>
            <a:r>
              <a:rPr lang="zh-CN" altLang="en-US" dirty="0">
                <a:latin typeface="楷体_GB2312" pitchFamily="49" charset="-122"/>
              </a:rPr>
              <a:t>在算法中的某些部位插装时间函数 </a:t>
            </a:r>
            <a:r>
              <a:rPr lang="en-US" altLang="zh-CN" dirty="0">
                <a:solidFill>
                  <a:srgbClr val="FF0000"/>
                </a:solidFill>
                <a:latin typeface="Times New Roman" panose="02020603050405020304" pitchFamily="18" charset="0"/>
                <a:cs typeface="Times New Roman" panose="02020603050405020304" pitchFamily="18" charset="0"/>
              </a:rPr>
              <a:t>time</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 )</a:t>
            </a:r>
          </a:p>
          <a:p>
            <a:pPr>
              <a:buFontTx/>
              <a:buNone/>
            </a:pPr>
            <a:r>
              <a:rPr lang="zh-CN" altLang="en-US" dirty="0">
                <a:latin typeface="楷体_GB2312" pitchFamily="49" charset="-122"/>
              </a:rPr>
              <a:t>  测定算法完成某一功能所花费时间</a:t>
            </a:r>
          </a:p>
        </p:txBody>
      </p:sp>
      <p:sp>
        <p:nvSpPr>
          <p:cNvPr id="205826" name="Text Box 2"/>
          <p:cNvSpPr txBox="1">
            <a:spLocks noChangeArrowheads="1"/>
          </p:cNvSpPr>
          <p:nvPr/>
        </p:nvSpPr>
        <p:spPr bwMode="auto">
          <a:xfrm>
            <a:off x="1703391" y="2852937"/>
            <a:ext cx="4319587" cy="3345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dirty="0">
                <a:latin typeface="Times New Roman" panose="02020603050405020304" pitchFamily="18" charset="0"/>
                <a:ea typeface="楷体_GB2312" pitchFamily="49" charset="-122"/>
              </a:rPr>
              <a:t>例：顺序搜索 </a:t>
            </a:r>
            <a:r>
              <a:rPr lang="en-US" altLang="zh-CN" sz="2200" dirty="0">
                <a:latin typeface="Times New Roman" panose="02020603050405020304" pitchFamily="18" charset="0"/>
                <a:ea typeface="楷体_GB2312" pitchFamily="49" charset="-122"/>
              </a:rPr>
              <a:t>(</a:t>
            </a:r>
            <a:r>
              <a:rPr lang="en-US" altLang="zh-CN" sz="2200" dirty="0" err="1">
                <a:latin typeface="Times New Roman" panose="02020603050405020304" pitchFamily="18" charset="0"/>
                <a:ea typeface="楷体_GB2312" pitchFamily="49" charset="-122"/>
              </a:rPr>
              <a:t>Sequenial</a:t>
            </a:r>
            <a:r>
              <a:rPr lang="en-US" altLang="zh-CN" sz="2200" dirty="0">
                <a:latin typeface="Times New Roman" panose="02020603050405020304" pitchFamily="18" charset="0"/>
                <a:ea typeface="楷体_GB2312" pitchFamily="49" charset="-122"/>
              </a:rPr>
              <a:t> Search)</a:t>
            </a:r>
          </a:p>
          <a:p>
            <a:pPr>
              <a:defRPr/>
            </a:pPr>
            <a:endParaRPr lang="en-US" altLang="zh-CN" sz="1000" dirty="0">
              <a:solidFill>
                <a:srgbClr val="0000FF"/>
              </a:solidFill>
              <a:latin typeface="Times New Roman" panose="02020603050405020304" pitchFamily="18" charset="0"/>
              <a:ea typeface="楷体_GB2312" pitchFamily="49" charset="-122"/>
            </a:endParaRPr>
          </a:p>
          <a:p>
            <a:pPr>
              <a:defRPr/>
            </a:pP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seqsearch</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 ],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n,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x )</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solidFill>
                  <a:srgbClr val="0000FF"/>
                </a:solidFill>
                <a:latin typeface="Times New Roman" panose="02020603050405020304" pitchFamily="18" charset="0"/>
                <a:ea typeface="楷体_GB2312" pitchFamily="49" charset="-122"/>
              </a:rPr>
              <a:t>//</a:t>
            </a:r>
            <a:r>
              <a:rPr lang="zh-CN" altLang="en-US" sz="2200" dirty="0">
                <a:solidFill>
                  <a:srgbClr val="0000FF"/>
                </a:solidFill>
                <a:latin typeface="Times New Roman" panose="02020603050405020304" pitchFamily="18" charset="0"/>
                <a:ea typeface="楷体_GB2312" pitchFamily="49" charset="-122"/>
              </a:rPr>
              <a:t>在</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dirty="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dirty="0">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0;</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while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&lt; n &amp;&amp; a[</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x )</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if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n ) return -1;</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return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latin typeface="Times New Roman" panose="02020603050405020304" pitchFamily="18" charset="0"/>
                <a:ea typeface="楷体_GB2312" pitchFamily="49" charset="-122"/>
              </a:rPr>
              <a:t>	</a:t>
            </a:r>
            <a:r>
              <a:rPr lang="en-US" altLang="zh-CN" sz="2400" dirty="0">
                <a:latin typeface="黑体" panose="02010609060101010101" pitchFamily="49" charset="-122"/>
              </a:rPr>
              <a:t>		</a:t>
            </a:r>
          </a:p>
        </p:txBody>
      </p:sp>
      <p:sp>
        <p:nvSpPr>
          <p:cNvPr id="144392" name="Text Box 2"/>
          <p:cNvSpPr txBox="1">
            <a:spLocks noChangeArrowheads="1"/>
          </p:cNvSpPr>
          <p:nvPr/>
        </p:nvSpPr>
        <p:spPr bwMode="auto">
          <a:xfrm>
            <a:off x="6240467" y="2862461"/>
            <a:ext cx="4319587" cy="33103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16386" name="Rectangle 2"/>
          <p:cNvSpPr>
            <a:spLocks noGrp="1" noChangeArrowheads="1"/>
          </p:cNvSpPr>
          <p:nvPr>
            <p:ph idx="1"/>
          </p:nvPr>
        </p:nvSpPr>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dirty="0">
                <a:latin typeface="+mn-ea"/>
              </a:rPr>
              <a:t> </a:t>
            </a:r>
            <a:endParaRPr lang="zh-CN" altLang="en-US" dirty="0">
              <a:solidFill>
                <a:srgbClr val="0000CC"/>
              </a:solidFill>
              <a:latin typeface="Comic Sans MS" panose="030F0702030302020204" pitchFamily="66" charset="0"/>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4" name="Rectangle 3"/>
          <p:cNvSpPr>
            <a:spLocks noChangeArrowheads="1"/>
          </p:cNvSpPr>
          <p:nvPr/>
        </p:nvSpPr>
        <p:spPr bwMode="auto">
          <a:xfrm>
            <a:off x="1559497" y="1125539"/>
            <a:ext cx="874179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189" lvl="1" indent="-457189">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41" lvl="2" indent="0">
              <a:lnSpc>
                <a:spcPct val="130000"/>
              </a:lnSpc>
              <a:buClr>
                <a:srgbClr val="0000CC"/>
              </a:buClr>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38887" y="908720"/>
            <a:ext cx="90814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lvl="1">
              <a:lnSpc>
                <a:spcPct val="130000"/>
              </a:lnSpc>
              <a:buClr>
                <a:srgbClr val="00CC00"/>
              </a:buClr>
              <a:buSzPct val="50000"/>
              <a:buFont typeface="Wingdings" panose="05000000000000000000" pitchFamily="2" charset="2"/>
              <a:buChar char="u"/>
            </a:pPr>
            <a:r>
              <a:rPr lang="zh-CN" altLang="en-US" sz="2400" dirty="0" smtClean="0">
                <a:latin typeface="Times New Roman" panose="02020603050405020304" pitchFamily="18" charset="0"/>
                <a:cs typeface="Times New Roman" panose="02020603050405020304" pitchFamily="18" charset="0"/>
              </a:rPr>
              <a:t>具有</a:t>
            </a:r>
            <a:r>
              <a:rPr lang="zh-CN" altLang="en-US" sz="2400" dirty="0">
                <a:solidFill>
                  <a:srgbClr val="0033CC"/>
                </a:solidFill>
                <a:latin typeface="Times New Roman" panose="02020603050405020304" pitchFamily="18" charset="0"/>
                <a:cs typeface="Times New Roman" panose="02020603050405020304" pitchFamily="18" charset="0"/>
              </a:rPr>
              <a:t>相同属性和服务</a:t>
            </a:r>
            <a:r>
              <a:rPr lang="zh-CN" altLang="en-US" sz="2400" dirty="0">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类中的对象为该类的实例</a:t>
            </a:r>
            <a:endParaRPr lang="en-US" altLang="zh-CN" sz="2400" dirty="0">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同一类的不同实例有不同的属性值。</a:t>
            </a: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类 </a:t>
            </a:r>
            <a:r>
              <a:rPr lang="en-US" altLang="zh-CN" dirty="0"/>
              <a:t>(class)</a:t>
            </a:r>
            <a:r>
              <a:rPr lang="zh-CN" altLang="en-US" dirty="0"/>
              <a:t>，实例 </a:t>
            </a:r>
            <a:r>
              <a:rPr lang="en-US" altLang="zh-CN" dirty="0"/>
              <a:t>(instance</a:t>
            </a:r>
            <a:r>
              <a:rPr lang="en-US" altLang="zh-CN" dirty="0" smtClean="0"/>
              <a:t>)</a:t>
            </a:r>
            <a:endParaRPr lang="zh-CN" altLang="en-US" dirty="0"/>
          </a:p>
        </p:txBody>
      </p:sp>
      <p:pic>
        <p:nvPicPr>
          <p:cNvPr id="3" name="图片 2"/>
          <p:cNvPicPr>
            <a:picLocks noChangeAspect="1"/>
          </p:cNvPicPr>
          <p:nvPr/>
        </p:nvPicPr>
        <p:blipFill>
          <a:blip r:embed="rId2"/>
          <a:stretch>
            <a:fillRect/>
          </a:stretch>
        </p:blipFill>
        <p:spPr>
          <a:xfrm>
            <a:off x="6455471" y="3645024"/>
            <a:ext cx="5329730" cy="3009903"/>
          </a:xfrm>
          <a:prstGeom prst="rect">
            <a:avLst/>
          </a:prstGeom>
        </p:spPr>
      </p:pic>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371748" y="980728"/>
            <a:ext cx="738043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lvl="1" indent="0">
              <a:spcBef>
                <a:spcPts val="0"/>
              </a:spcBef>
              <a:buClr>
                <a:srgbClr val="800080"/>
              </a:buClr>
              <a:buSzPct val="50000"/>
              <a:buNone/>
              <a:defRPr/>
            </a:pPr>
            <a:r>
              <a:rPr kumimoji="0" lang="zh-CN" altLang="en-US" sz="2400" dirty="0">
                <a:solidFill>
                  <a:srgbClr val="CC0000"/>
                </a:solidFill>
                <a:latin typeface="+mn-ea"/>
              </a:rPr>
              <a:t>  继承</a:t>
            </a:r>
            <a:endParaRPr kumimoji="0" lang="zh-CN" altLang="en-US" sz="2400"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派生类（子类）：</a:t>
            </a:r>
            <a:r>
              <a:rPr kumimoji="0" lang="zh-CN" altLang="en-US" dirty="0">
                <a:latin typeface="+mn-ea"/>
              </a:rPr>
              <a:t>四边形，</a:t>
            </a:r>
            <a:r>
              <a:rPr kumimoji="0" lang="zh-CN" altLang="en-US" dirty="0" smtClean="0">
                <a:latin typeface="+mn-ea"/>
              </a:rPr>
              <a:t>三角形</a:t>
            </a:r>
            <a:r>
              <a:rPr kumimoji="0" lang="zh-CN" altLang="en-US" dirty="0">
                <a:latin typeface="+mn-ea"/>
              </a:rPr>
              <a:t>等</a:t>
            </a:r>
            <a:endParaRPr kumimoji="0" lang="en-US" altLang="zh-CN"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基类（父类）：</a:t>
            </a:r>
            <a:r>
              <a:rPr kumimoji="0" lang="zh-CN" altLang="en-US" dirty="0">
                <a:latin typeface="+mn-ea"/>
              </a:rPr>
              <a:t>多边形</a:t>
            </a:r>
          </a:p>
        </p:txBody>
      </p:sp>
      <p:grpSp>
        <p:nvGrpSpPr>
          <p:cNvPr id="148486" name="Group 14"/>
          <p:cNvGrpSpPr>
            <a:grpSpLocks/>
          </p:cNvGrpSpPr>
          <p:nvPr/>
        </p:nvGrpSpPr>
        <p:grpSpPr bwMode="auto">
          <a:xfrm>
            <a:off x="119336" y="2708920"/>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9"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2423592" y="3244499"/>
            <a:ext cx="4132262" cy="2092326"/>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2"/>
              <a:ext cx="1083" cy="910"/>
              <a:chOff x="4156" y="2181"/>
              <a:chExt cx="1083" cy="910"/>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
        <p:nvSpPr>
          <p:cNvPr id="2" name="标题 1"/>
          <p:cNvSpPr>
            <a:spLocks noGrp="1"/>
          </p:cNvSpPr>
          <p:nvPr>
            <p:ph type="title"/>
          </p:nvPr>
        </p:nvSpPr>
        <p:spPr/>
        <p:txBody>
          <a:bodyPr>
            <a:normAutofit fontScale="90000"/>
          </a:bodyPr>
          <a:lstStyle/>
          <a:p>
            <a:endParaRPr lang="zh-CN" altLang="en-US"/>
          </a:p>
        </p:txBody>
      </p:sp>
      <p:sp>
        <p:nvSpPr>
          <p:cNvPr id="40" name="AutoShape 4"/>
          <p:cNvSpPr>
            <a:spLocks noChangeArrowheads="1"/>
          </p:cNvSpPr>
          <p:nvPr/>
        </p:nvSpPr>
        <p:spPr bwMode="auto">
          <a:xfrm>
            <a:off x="6372944"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1" name="AutoShape 5"/>
          <p:cNvSpPr>
            <a:spLocks noChangeArrowheads="1"/>
          </p:cNvSpPr>
          <p:nvPr/>
        </p:nvSpPr>
        <p:spPr bwMode="auto">
          <a:xfrm>
            <a:off x="6449144"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2" name="Text Box 6"/>
          <p:cNvSpPr txBox="1">
            <a:spLocks noChangeArrowheads="1"/>
          </p:cNvSpPr>
          <p:nvPr/>
        </p:nvSpPr>
        <p:spPr bwMode="auto">
          <a:xfrm>
            <a:off x="6439623" y="3317879"/>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43" name="Line 7"/>
          <p:cNvSpPr>
            <a:spLocks noChangeShapeType="1"/>
          </p:cNvSpPr>
          <p:nvPr/>
        </p:nvSpPr>
        <p:spPr bwMode="auto">
          <a:xfrm>
            <a:off x="6449144"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8"/>
          <p:cNvSpPr txBox="1">
            <a:spLocks noChangeArrowheads="1"/>
          </p:cNvSpPr>
          <p:nvPr/>
        </p:nvSpPr>
        <p:spPr bwMode="auto">
          <a:xfrm>
            <a:off x="7134944" y="1350963"/>
            <a:ext cx="1422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9"/>
          <p:cNvSpPr>
            <a:spLocks noChangeShapeType="1"/>
          </p:cNvSpPr>
          <p:nvPr/>
        </p:nvSpPr>
        <p:spPr bwMode="auto">
          <a:xfrm>
            <a:off x="6449144"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0"/>
          <p:cNvSpPr txBox="1">
            <a:spLocks noChangeArrowheads="1"/>
          </p:cNvSpPr>
          <p:nvPr/>
        </p:nvSpPr>
        <p:spPr bwMode="auto">
          <a:xfrm>
            <a:off x="6525344" y="1914528"/>
            <a:ext cx="24223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Text Box 11"/>
          <p:cNvSpPr txBox="1">
            <a:spLocks noChangeArrowheads="1"/>
          </p:cNvSpPr>
          <p:nvPr/>
        </p:nvSpPr>
        <p:spPr bwMode="auto">
          <a:xfrm>
            <a:off x="6630121" y="5070476"/>
            <a:ext cx="18726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48" name="AutoShape 12"/>
          <p:cNvSpPr>
            <a:spLocks noChangeArrowheads="1"/>
          </p:cNvSpPr>
          <p:nvPr/>
        </p:nvSpPr>
        <p:spPr bwMode="auto">
          <a:xfrm>
            <a:off x="9325272" y="1260477"/>
            <a:ext cx="2819400" cy="4184651"/>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9" name="AutoShape 13"/>
          <p:cNvSpPr>
            <a:spLocks noChangeArrowheads="1"/>
          </p:cNvSpPr>
          <p:nvPr/>
        </p:nvSpPr>
        <p:spPr bwMode="auto">
          <a:xfrm>
            <a:off x="9401472" y="1336677"/>
            <a:ext cx="2667000" cy="4108451"/>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50" name="Text Box 14"/>
          <p:cNvSpPr txBox="1">
            <a:spLocks noChangeArrowheads="1"/>
          </p:cNvSpPr>
          <p:nvPr/>
        </p:nvSpPr>
        <p:spPr bwMode="auto">
          <a:xfrm>
            <a:off x="9426876" y="1914528"/>
            <a:ext cx="23759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15"/>
          <p:cNvSpPr>
            <a:spLocks noChangeShapeType="1"/>
          </p:cNvSpPr>
          <p:nvPr/>
        </p:nvSpPr>
        <p:spPr bwMode="auto">
          <a:xfrm>
            <a:off x="9401472"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6"/>
          <p:cNvSpPr>
            <a:spLocks noChangeShapeType="1"/>
          </p:cNvSpPr>
          <p:nvPr/>
        </p:nvSpPr>
        <p:spPr bwMode="auto">
          <a:xfrm>
            <a:off x="9401472"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7"/>
          <p:cNvSpPr txBox="1">
            <a:spLocks noChangeArrowheads="1"/>
          </p:cNvSpPr>
          <p:nvPr/>
        </p:nvSpPr>
        <p:spPr bwMode="auto">
          <a:xfrm>
            <a:off x="9433224" y="3317876"/>
            <a:ext cx="26597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err="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54" name="Text Box 18"/>
          <p:cNvSpPr txBox="1">
            <a:spLocks noChangeArrowheads="1"/>
          </p:cNvSpPr>
          <p:nvPr/>
        </p:nvSpPr>
        <p:spPr bwMode="auto">
          <a:xfrm>
            <a:off x="9418936" y="5549904"/>
            <a:ext cx="2658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55" name="Text Box 19"/>
          <p:cNvSpPr txBox="1">
            <a:spLocks noChangeArrowheads="1"/>
          </p:cNvSpPr>
          <p:nvPr/>
        </p:nvSpPr>
        <p:spPr bwMode="auto">
          <a:xfrm>
            <a:off x="9563397" y="1350963"/>
            <a:ext cx="2297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消息传递</a:t>
            </a:r>
          </a:p>
        </p:txBody>
      </p:sp>
      <p:sp>
        <p:nvSpPr>
          <p:cNvPr id="107522" name="Rectangle 2"/>
          <p:cNvSpPr>
            <a:spLocks noGrp="1" noChangeArrowheads="1"/>
          </p:cNvSpPr>
          <p:nvPr>
            <p:ph idx="1"/>
          </p:nvPr>
        </p:nvSpPr>
        <p:spPr/>
        <p:txBody>
          <a:bodyPr/>
          <a:lstStyle/>
          <a:p>
            <a:pPr marL="1371566" lvl="2" indent="-457189">
              <a:buClr>
                <a:srgbClr val="008000"/>
              </a:buClr>
              <a:buFont typeface="Wingdings" panose="05000000000000000000" pitchFamily="2" charset="2"/>
              <a:buChar char="u"/>
              <a:defRPr/>
            </a:pPr>
            <a:r>
              <a:rPr lang="en-US" altLang="zh-CN" sz="2800" dirty="0" smtClean="0">
                <a:solidFill>
                  <a:srgbClr val="0000CC"/>
                </a:solidFill>
                <a:latin typeface="Times New Roman" panose="02020603050405020304" pitchFamily="18" charset="0"/>
                <a:cs typeface="Times New Roman" panose="02020603050405020304" pitchFamily="18" charset="0"/>
              </a:rPr>
              <a:t>C</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r>
              <a:rPr lang="en-US" altLang="zh-CN" sz="2800" dirty="0" smtClean="0">
                <a:solidFill>
                  <a:srgbClr val="CC0000"/>
                </a:solidFill>
                <a:latin typeface="Times New Roman" panose="02020603050405020304" pitchFamily="18" charset="0"/>
                <a:cs typeface="Times New Roman" panose="02020603050405020304" pitchFamily="18" charset="0"/>
              </a:rPr>
              <a:t>);</a:t>
            </a:r>
          </a:p>
          <a:p>
            <a:pPr marL="1752556" lvl="3" indent="-380990">
              <a:buClr>
                <a:srgbClr val="CC0000"/>
              </a:buClr>
              <a:buFont typeface="Times New Roman" panose="02020603050405020304" pitchFamily="18" charset="0"/>
              <a:buChar char="–"/>
              <a:defRPr/>
            </a:pPr>
            <a:endParaRPr lang="en-US" altLang="zh-CN" sz="2800" dirty="0">
              <a:solidFill>
                <a:srgbClr val="CC0000"/>
              </a:solidFill>
              <a:latin typeface="Times New Roman" panose="02020603050405020304" pitchFamily="18" charset="0"/>
              <a:cs typeface="Times New Roman" panose="02020603050405020304" pitchFamily="18" charset="0"/>
            </a:endParaRPr>
          </a:p>
          <a:p>
            <a:pPr marL="1371566" lvl="2" indent="-457189">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latin typeface="Times New Roman" panose="02020603050405020304" pitchFamily="18" charset="0"/>
                <a:cs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1774827" y="620717"/>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6456366" y="981079"/>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2713042" y="350043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2713042"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1992313" y="2060578"/>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6384927" y="2205043"/>
            <a:ext cx="31686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6372229" y="3644904"/>
            <a:ext cx="375761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6313491" y="5084767"/>
            <a:ext cx="38163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2208217"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2281242" y="3789364"/>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2352677" y="5208592"/>
            <a:ext cx="4248151"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4655840" y="599328"/>
            <a:ext cx="3743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600" b="0" dirty="0">
                <a:solidFill>
                  <a:srgbClr val="0000FF"/>
                </a:solidFill>
              </a:rPr>
              <a:t>课后练习</a:t>
            </a:r>
          </a:p>
        </p:txBody>
      </p:sp>
      <p:sp>
        <p:nvSpPr>
          <p:cNvPr id="152580" name="Text Box 7"/>
          <p:cNvSpPr txBox="1">
            <a:spLocks noChangeArrowheads="1"/>
          </p:cNvSpPr>
          <p:nvPr/>
        </p:nvSpPr>
        <p:spPr bwMode="auto">
          <a:xfrm>
            <a:off x="2423592" y="2185700"/>
            <a:ext cx="84249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dirty="0" smtClean="0">
                <a:latin typeface="楷体_GB2312" pitchFamily="49" charset="-122"/>
                <a:ea typeface="楷体_GB2312" pitchFamily="49" charset="-122"/>
              </a:rPr>
              <a:t>课后习题</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一</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选择，</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二</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填空，</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三</a:t>
            </a:r>
            <a:r>
              <a:rPr kumimoji="0" lang="en-US" altLang="zh-CN" dirty="0" smtClean="0">
                <a:latin typeface="楷体_GB2312" pitchFamily="49" charset="-122"/>
                <a:ea typeface="楷体_GB2312" pitchFamily="49" charset="-122"/>
              </a:rPr>
              <a:t>)</a:t>
            </a:r>
            <a:r>
              <a:rPr kumimoji="0" lang="zh-CN" altLang="en-US" dirty="0" smtClean="0">
                <a:latin typeface="楷体_GB2312" pitchFamily="49" charset="-122"/>
                <a:ea typeface="楷体_GB2312" pitchFamily="49" charset="-122"/>
              </a:rPr>
              <a:t>判断</a:t>
            </a:r>
            <a:endParaRPr kumimoji="0" lang="en-US" altLang="zh-CN" sz="2400" b="0" dirty="0">
              <a:ea typeface="楷体_GB2312" pitchFamily="49" charset="-122"/>
            </a:endParaRPr>
          </a:p>
        </p:txBody>
      </p:sp>
      <p:sp>
        <p:nvSpPr>
          <p:cNvPr id="152581" name="Text Box 8"/>
          <p:cNvSpPr txBox="1">
            <a:spLocks noChangeArrowheads="1"/>
          </p:cNvSpPr>
          <p:nvPr/>
        </p:nvSpPr>
        <p:spPr bwMode="auto">
          <a:xfrm>
            <a:off x="2423592" y="3429000"/>
            <a:ext cx="734466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练习题   </a:t>
            </a:r>
            <a:r>
              <a:rPr kumimoji="0" lang="zh-CN" altLang="en-US" sz="2400" dirty="0">
                <a:latin typeface="楷体_GB2312" pitchFamily="49" charset="-122"/>
                <a:ea typeface="楷体_GB2312" pitchFamily="49" charset="-122"/>
              </a:rPr>
              <a:t>用事前分析法比较冒泡排序</a:t>
            </a:r>
            <a:r>
              <a:rPr kumimoji="0" lang="en-US" altLang="zh-CN" sz="2400" dirty="0" smtClean="0">
                <a:latin typeface="楷体_GB2312" pitchFamily="49" charset="-122"/>
                <a:ea typeface="楷体_GB2312" pitchFamily="49" charset="-122"/>
              </a:rPr>
              <a:t>114</a:t>
            </a:r>
            <a:r>
              <a:rPr kumimoji="0" lang="zh-CN" altLang="en-US" sz="2400" dirty="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时的复杂度</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最好</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最坏</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平均</a:t>
            </a:r>
            <a:r>
              <a:rPr kumimoji="0" lang="en-US" altLang="zh-CN" sz="2400" dirty="0">
                <a:latin typeface="楷体_GB2312" pitchFamily="49" charset="-122"/>
                <a:ea typeface="楷体_GB2312" pitchFamily="49" charset="-122"/>
              </a:rPr>
              <a:t>)</a:t>
            </a:r>
            <a:endParaRPr kumimoji="0" lang="zh-CN" altLang="en-US" sz="2400" dirty="0">
              <a:latin typeface="楷体_GB2312" pitchFamily="49" charset="-122"/>
              <a:ea typeface="楷体_GB2312" pitchFamily="49" charset="-122"/>
            </a:endParaRP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423594" y="5232102"/>
            <a:ext cx="741667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sz="2400" dirty="0">
                <a:latin typeface="楷体_GB2312" pitchFamily="49" charset="-122"/>
                <a:ea typeface="楷体_GB2312" pitchFamily="49" charset="-122"/>
              </a:rPr>
              <a:t>冒泡排序</a:t>
            </a:r>
            <a:r>
              <a:rPr kumimoji="0" lang="en-US" altLang="zh-CN" sz="2400" dirty="0">
                <a:latin typeface="楷体_GB2312" pitchFamily="49" charset="-122"/>
                <a:ea typeface="楷体_GB2312" pitchFamily="49" charset="-122"/>
              </a:rPr>
              <a:t>(C++/Python)</a:t>
            </a:r>
            <a:r>
              <a:rPr kumimoji="0" lang="zh-CN" altLang="en-US" sz="2400" dirty="0">
                <a:latin typeface="楷体_GB2312" pitchFamily="49" charset="-122"/>
                <a:ea typeface="楷体_GB2312" pitchFamily="49" charset="-122"/>
              </a:rPr>
              <a:t>，并用事后分析法</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比较</a:t>
            </a:r>
            <a:r>
              <a:rPr kumimoji="0" lang="en-US" altLang="zh-CN" sz="2400" dirty="0" smtClean="0">
                <a:latin typeface="楷体_GB2312" pitchFamily="49" charset="-122"/>
                <a:ea typeface="楷体_GB2312" pitchFamily="49" charset="-122"/>
              </a:rPr>
              <a:t>114</a:t>
            </a:r>
            <a:r>
              <a:rPr kumimoji="0" lang="zh-CN" altLang="en-US" sz="2400" dirty="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a:t>
            </a:r>
            <a:r>
              <a:rPr kumimoji="0" lang="zh-CN" altLang="en-US" sz="2400" dirty="0" smtClean="0">
                <a:latin typeface="楷体_GB2312" pitchFamily="49" charset="-122"/>
                <a:ea typeface="楷体_GB2312" pitchFamily="49" charset="-122"/>
              </a:rPr>
              <a:t>运行时间</a:t>
            </a:r>
            <a:endParaRPr kumimoji="0" lang="en-US" altLang="zh-CN" sz="2400" dirty="0" smtClean="0">
              <a:latin typeface="楷体_GB2312" pitchFamily="49" charset="-122"/>
              <a:ea typeface="楷体_GB2312" pitchFamily="49" charset="-122"/>
            </a:endParaRPr>
          </a:p>
          <a:p>
            <a:pPr eaLnBrk="1" hangingPunct="1">
              <a:spcBef>
                <a:spcPct val="50000"/>
              </a:spcBef>
            </a:pPr>
            <a:r>
              <a:rPr kumimoji="0" lang="en-US" altLang="zh-CN" sz="2400" dirty="0">
                <a:latin typeface="楷体_GB2312" pitchFamily="49" charset="-122"/>
                <a:ea typeface="楷体_GB2312" pitchFamily="49" charset="-122"/>
              </a:rPr>
              <a:t> </a:t>
            </a:r>
            <a:r>
              <a:rPr kumimoji="0" lang="en-US" altLang="zh-CN" sz="2400" dirty="0" smtClean="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和关键语句的比较次数</a:t>
            </a:r>
            <a:endParaRPr kumimoji="0" lang="en-US" altLang="zh-CN" sz="2000" dirty="0">
              <a:ea typeface="楷体_GB2312" pitchFamily="49" charset="-122"/>
            </a:endParaRPr>
          </a:p>
        </p:txBody>
      </p:sp>
      <p:sp>
        <p:nvSpPr>
          <p:cNvPr id="7" name="圆角矩形标注 6"/>
          <p:cNvSpPr/>
          <p:nvPr/>
        </p:nvSpPr>
        <p:spPr bwMode="auto">
          <a:xfrm>
            <a:off x="6527904" y="1537628"/>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6527904" y="2708920"/>
            <a:ext cx="3442077" cy="720080"/>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请写在纸质作业本上，同时也请做</a:t>
            </a:r>
            <a:r>
              <a:rPr lang="en-US" altLang="zh-CN" sz="1800" b="0" dirty="0" err="1">
                <a:solidFill>
                  <a:schemeClr val="tx1"/>
                </a:solidFill>
                <a:latin typeface="Tahoma" panose="020B0604030504040204" pitchFamily="34" charset="0"/>
                <a:ea typeface="黑体" panose="02010609060101010101" pitchFamily="49" charset="-122"/>
              </a:rPr>
              <a:t>ppt</a:t>
            </a:r>
            <a:r>
              <a:rPr lang="zh-CN" altLang="en-US" sz="1800" b="0" dirty="0">
                <a:solidFill>
                  <a:schemeClr val="tx1"/>
                </a:solidFill>
                <a:latin typeface="Tahoma" panose="020B0604030504040204" pitchFamily="34" charset="0"/>
                <a:ea typeface="黑体" panose="02010609060101010101" pitchFamily="49" charset="-122"/>
              </a:rPr>
              <a:t>中布置的</a:t>
            </a:r>
            <a:r>
              <a:rPr lang="zh-CN" altLang="en-US" sz="1800" b="0" dirty="0" smtClean="0">
                <a:solidFill>
                  <a:schemeClr val="tx1"/>
                </a:solidFill>
                <a:latin typeface="Tahoma" panose="020B0604030504040204" pitchFamily="34" charset="0"/>
                <a:ea typeface="黑体" panose="02010609060101010101" pitchFamily="49" charset="-122"/>
              </a:rPr>
              <a:t>作业，选做*和额外加分作业*不强制</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6527904" y="4507696"/>
            <a:ext cx="3442077" cy="793512"/>
          </a:xfrm>
          <a:prstGeom prst="wedgeRoundRectCallout">
            <a:avLst>
              <a:gd name="adj1" fmla="val -41020"/>
              <a:gd name="adj2" fmla="val 70260"/>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请提交到</a:t>
            </a:r>
            <a:r>
              <a:rPr lang="en-US" altLang="zh-CN" sz="1800" b="0" dirty="0" err="1" smtClean="0">
                <a:solidFill>
                  <a:schemeClr val="tx1"/>
                </a:solidFill>
                <a:latin typeface="Tahoma" panose="020B0604030504040204" pitchFamily="34" charset="0"/>
                <a:ea typeface="黑体" panose="02010609060101010101" pitchFamily="49" charset="-122"/>
                <a:hlinkClick r:id="rId2"/>
              </a:rPr>
              <a:t>plep.cug.edu.cn</a:t>
            </a:r>
            <a:r>
              <a:rPr lang="en-US" altLang="zh-CN" sz="1800" b="0" dirty="0" smtClean="0">
                <a:solidFill>
                  <a:schemeClr val="tx1"/>
                </a:solidFill>
                <a:latin typeface="Tahoma" panose="020B0604030504040204" pitchFamily="34" charset="0"/>
                <a:ea typeface="黑体" panose="02010609060101010101" pitchFamily="49" charset="-122"/>
                <a:hlinkClick r:id="rId2"/>
              </a:rPr>
              <a:t>/</a:t>
            </a:r>
            <a:r>
              <a:rPr lang="zh-CN" altLang="en-US" sz="1800" b="0" dirty="0" smtClean="0">
                <a:solidFill>
                  <a:schemeClr val="tx1"/>
                </a:solidFill>
                <a:latin typeface="Tahoma" panose="020B0604030504040204" pitchFamily="34" charset="0"/>
                <a:ea typeface="黑体" panose="02010609060101010101" pitchFamily="49" charset="-122"/>
              </a:rPr>
              <a:t>，初始用户名和密码均为学号，请及时修改</a:t>
            </a:r>
            <a:endParaRPr lang="zh-CN" altLang="en-US" sz="1800" b="0" dirty="0">
              <a:solidFill>
                <a:schemeClr val="tx1"/>
              </a:solidFill>
              <a:latin typeface="Tahoma" panose="020B0604030504040204" pitchFamily="34" charset="0"/>
              <a:ea typeface="黑体"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84284" y="2924944"/>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2063552" y="635001"/>
            <a:ext cx="7690048" cy="2143125"/>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到目前为止您总共写过多少行代码（</a:t>
            </a:r>
            <a:r>
              <a:rPr lang="en-US" altLang="zh-CN"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包括但不限于</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，不包括照抄书本和网上直接拷贝，参考冒泡排序代码</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行左右</a:t>
            </a:r>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9" name="文本框 8"/>
          <p:cNvSpPr txBox="1"/>
          <p:nvPr>
            <p:custDataLst>
              <p:tags r:id="rId3"/>
            </p:custDataLst>
          </p:nvPr>
        </p:nvSpPr>
        <p:spPr>
          <a:xfrm>
            <a:off x="3352800" y="2786063"/>
            <a:ext cx="6400800" cy="642938"/>
          </a:xfrm>
          <a:prstGeom prst="rect">
            <a:avLst/>
          </a:prstGeom>
          <a:noFill/>
        </p:spPr>
        <p:txBody>
          <a:bodyPr vert="horz" wrap="square" rtlCol="0" anchor="ctr" anchorCtr="0">
            <a:noAutofit/>
          </a:bodyPr>
          <a:lstStyle/>
          <a:p>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基本没自己写过</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文本框 9"/>
          <p:cNvSpPr txBox="1"/>
          <p:nvPr>
            <p:custDataLst>
              <p:tags r:id="rId4"/>
            </p:custDataLst>
          </p:nvPr>
        </p:nvSpPr>
        <p:spPr>
          <a:xfrm>
            <a:off x="3352800" y="364331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行以下</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文本框 10"/>
          <p:cNvSpPr txBox="1"/>
          <p:nvPr>
            <p:custDataLst>
              <p:tags r:id="rId5"/>
            </p:custDataLst>
          </p:nvPr>
        </p:nvSpPr>
        <p:spPr>
          <a:xfrm>
            <a:off x="3352800" y="450056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1000-3000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2" name="文本框 11"/>
          <p:cNvSpPr txBox="1"/>
          <p:nvPr>
            <p:custDataLst>
              <p:tags r:id="rId6"/>
            </p:custDataLst>
          </p:nvPr>
        </p:nvSpPr>
        <p:spPr>
          <a:xfrm>
            <a:off x="3352800" y="5357813"/>
            <a:ext cx="6400800" cy="642938"/>
          </a:xfrm>
          <a:prstGeom prst="rect">
            <a:avLst/>
          </a:prstGeom>
          <a:noFill/>
        </p:spPr>
        <p:txBody>
          <a:bodyPr vert="horz" wrap="square" rtlCol="0" anchor="ctr" anchorCtr="0">
            <a:noAutofit/>
          </a:bodyPr>
          <a:lstStyle/>
          <a:p>
            <a:r>
              <a:rPr lang="en-US" altLang="zh-CN"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3000</a:t>
            </a:r>
            <a:r>
              <a:rPr lang="zh-CN" altLang="en-US" sz="2600" b="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行以上</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椭圆 12"/>
          <p:cNvSpPr>
            <a:spLocks noChangeAspect="1"/>
          </p:cNvSpPr>
          <p:nvPr>
            <p:custDataLst>
              <p:tags r:id="rId7"/>
            </p:custDataLst>
          </p:nvPr>
        </p:nvSpPr>
        <p:spPr bwMode="auto">
          <a:xfrm>
            <a:off x="2638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p:cNvGrpSpPr/>
          <p:nvPr>
            <p:custDataLst>
              <p:tags r:id="rId12"/>
            </p:custDataLst>
          </p:nvPr>
        </p:nvGrpSpPr>
        <p:grpSpPr>
          <a:xfrm>
            <a:off x="0" y="0"/>
            <a:ext cx="9144000" cy="635000"/>
            <a:chOff x="-1524000" y="0"/>
            <a:chExt cx="9144000" cy="635000"/>
          </a:xfrm>
        </p:grpSpPr>
        <p:sp>
          <p:nvSpPr>
            <p:cNvPr id="18" name="TitleBackground"/>
            <p:cNvSpPr/>
            <p:nvPr>
              <p:custDataLst>
                <p:tags r:id="rId14"/>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9" name="ColorBlock"/>
            <p:cNvSpPr/>
            <p:nvPr>
              <p:custDataLst>
                <p:tags r:id="rId15"/>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b="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投票</a:t>
              </a:r>
              <a:endParaRPr lang="zh-CN" altLang="en-US" sz="2600" b="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TipText"/>
            <p:cNvSpPr txBox="1"/>
            <p:nvPr>
              <p:custDataLst>
                <p:tags r:id="rId17"/>
              </p:custDataLst>
            </p:nvPr>
          </p:nvSpPr>
          <p:spPr>
            <a:xfrm>
              <a:off x="-328295" y="109220"/>
              <a:ext cx="2286000" cy="508000"/>
            </a:xfrm>
            <a:prstGeom prst="rect">
              <a:avLst/>
            </a:prstGeom>
            <a:noFill/>
          </p:spPr>
          <p:txBody>
            <a:bodyPr vert="horz" wrap="none" rtlCol="0" anchor="ctr" anchorCtr="0">
              <a:noAutofit/>
            </a:bodyPr>
            <a:lstStyle/>
            <a:p>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最多可选</a:t>
              </a:r>
              <a:r>
                <a:rPr lang="en-US" altLang="zh-CN"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r>
                <a:rPr lang="zh-CN" altLang="en-US" sz="2000" b="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项</a:t>
              </a:r>
              <a:endParaRPr lang="zh-CN" altLang="en-US" sz="2000" b="0" dirty="0">
                <a:solidFill>
                  <a:srgbClr val="80808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5216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编程基础不好可以学数据结构吗？</a:t>
            </a:r>
            <a:endParaRPr lang="zh-CN" altLang="en-US" dirty="0"/>
          </a:p>
        </p:txBody>
      </p:sp>
      <p:sp>
        <p:nvSpPr>
          <p:cNvPr id="3" name="内容占位符 2"/>
          <p:cNvSpPr>
            <a:spLocks noGrp="1"/>
          </p:cNvSpPr>
          <p:nvPr>
            <p:ph idx="1"/>
          </p:nvPr>
        </p:nvSpPr>
        <p:spPr>
          <a:xfrm>
            <a:off x="838200" y="1124744"/>
            <a:ext cx="10515600" cy="5052219"/>
          </a:xfrm>
        </p:spPr>
        <p:txBody>
          <a:bodyPr/>
          <a:lstStyle/>
          <a:p>
            <a:pPr marL="0" indent="0">
              <a:buNone/>
              <a:defRPr/>
            </a:pPr>
            <a:r>
              <a:rPr lang="zh-CN" altLang="en-US" dirty="0" smtClean="0">
                <a:cs typeface="+mn-cs"/>
              </a:rPr>
              <a:t>数据结构学习的是</a:t>
            </a:r>
            <a:r>
              <a:rPr lang="zh-CN" altLang="en-US" dirty="0" smtClean="0">
                <a:solidFill>
                  <a:srgbClr val="FF0000"/>
                </a:solidFill>
                <a:cs typeface="+mn-cs"/>
              </a:rPr>
              <a:t>思想</a:t>
            </a:r>
            <a:r>
              <a:rPr lang="en-US" altLang="zh-CN" dirty="0" smtClean="0">
                <a:solidFill>
                  <a:srgbClr val="FF0000"/>
                </a:solidFill>
                <a:cs typeface="+mn-cs"/>
              </a:rPr>
              <a:t>(Ideas)</a:t>
            </a:r>
            <a:r>
              <a:rPr lang="zh-CN" altLang="en-US" dirty="0" smtClean="0">
                <a:cs typeface="+mn-cs"/>
              </a:rPr>
              <a:t>，而不是代码</a:t>
            </a:r>
            <a:endParaRPr lang="en-US" altLang="zh-CN" dirty="0" smtClean="0">
              <a:cs typeface="+mn-cs"/>
            </a:endParaRPr>
          </a:p>
          <a:p>
            <a:pPr marL="0" indent="0">
              <a:buNone/>
              <a:defRPr/>
            </a:pPr>
            <a:endParaRPr lang="en-US" altLang="zh-CN" dirty="0" smtClean="0">
              <a:cs typeface="+mn-cs"/>
            </a:endParaRPr>
          </a:p>
          <a:p>
            <a:pPr marL="0" indent="0">
              <a:buNone/>
              <a:defRPr/>
            </a:pPr>
            <a:r>
              <a:rPr lang="zh-CN" altLang="en-US" dirty="0"/>
              <a:t>数据结构</a:t>
            </a:r>
            <a:r>
              <a:rPr lang="zh-CN" altLang="en-US" dirty="0">
                <a:solidFill>
                  <a:srgbClr val="FF0000"/>
                </a:solidFill>
              </a:rPr>
              <a:t>独立于</a:t>
            </a:r>
            <a:r>
              <a:rPr lang="zh-CN" altLang="en-US" dirty="0"/>
              <a:t>编程语言，但你至少要会一</a:t>
            </a:r>
            <a:r>
              <a:rPr lang="zh-CN" altLang="en-US" dirty="0" smtClean="0"/>
              <a:t>个！</a:t>
            </a:r>
            <a:endParaRPr lang="en-US" altLang="zh-CN" dirty="0"/>
          </a:p>
          <a:p>
            <a:pPr marL="0" indent="0">
              <a:buNone/>
              <a:defRPr/>
            </a:pPr>
            <a:endParaRPr lang="zh-CN" altLang="en-US" dirty="0">
              <a:cs typeface="+mn-cs"/>
            </a:endParaRPr>
          </a:p>
        </p:txBody>
      </p:sp>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5716" y="3307959"/>
            <a:ext cx="2989263"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067" y="3307959"/>
            <a:ext cx="2581275" cy="255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5642" y="3765161"/>
            <a:ext cx="29987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6"/>
          <p:cNvSpPr txBox="1">
            <a:spLocks noChangeArrowheads="1"/>
          </p:cNvSpPr>
          <p:nvPr/>
        </p:nvSpPr>
        <p:spPr bwMode="auto">
          <a:xfrm>
            <a:off x="2424115" y="5890822"/>
            <a:ext cx="792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C++</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3" name="文本框 7"/>
          <p:cNvSpPr txBox="1">
            <a:spLocks noChangeArrowheads="1"/>
          </p:cNvSpPr>
          <p:nvPr/>
        </p:nvSpPr>
        <p:spPr bwMode="auto">
          <a:xfrm>
            <a:off x="5664204" y="5898758"/>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Python</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4" name="文本框 8"/>
          <p:cNvSpPr txBox="1">
            <a:spLocks noChangeArrowheads="1"/>
          </p:cNvSpPr>
          <p:nvPr/>
        </p:nvSpPr>
        <p:spPr bwMode="auto">
          <a:xfrm>
            <a:off x="8904292" y="5898758"/>
            <a:ext cx="93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Scratch</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983432" y="1052736"/>
            <a:ext cx="9795520" cy="930275"/>
          </a:xfrm>
        </p:spPr>
        <p:txBody>
          <a:bodyPr>
            <a:noAutofit/>
          </a:bodyPr>
          <a:lstStyle/>
          <a:p>
            <a:r>
              <a:rPr lang="zh-CN" altLang="en-US" sz="2400" dirty="0" smtClean="0">
                <a:solidFill>
                  <a:schemeClr val="tx1"/>
                </a:solidFill>
              </a:rPr>
              <a:t>课本</a:t>
            </a:r>
            <a:r>
              <a:rPr lang="zh-CN" altLang="en-US" sz="2400" dirty="0">
                <a:solidFill>
                  <a:schemeClr val="tx1"/>
                </a:solidFill>
              </a:rPr>
              <a:t>中学习的所有数据结构</a:t>
            </a:r>
            <a:r>
              <a:rPr lang="en-US" altLang="zh-CN" sz="2400" dirty="0">
                <a:solidFill>
                  <a:schemeClr val="tx1"/>
                </a:solidFill>
              </a:rPr>
              <a:t>C/C</a:t>
            </a:r>
            <a:r>
              <a:rPr lang="en-US" altLang="zh-CN" sz="2400" dirty="0" smtClean="0">
                <a:solidFill>
                  <a:schemeClr val="tx1"/>
                </a:solidFill>
              </a:rPr>
              <a:t>++/Java/Python</a:t>
            </a:r>
            <a:r>
              <a:rPr lang="zh-CN" altLang="en-US" sz="2400" dirty="0" smtClean="0">
                <a:solidFill>
                  <a:schemeClr val="tx1"/>
                </a:solidFill>
              </a:rPr>
              <a:t>等高级语言基本</a:t>
            </a:r>
            <a:r>
              <a:rPr lang="zh-CN" altLang="en-US" sz="2400" dirty="0">
                <a:solidFill>
                  <a:schemeClr val="tx1"/>
                </a:solidFill>
              </a:rPr>
              <a:t>已经封装好了，可以直接调用，那我们为什么还要学？</a:t>
            </a:r>
            <a:r>
              <a:rPr lang="en-US" altLang="zh-CN" sz="2400" dirty="0">
                <a:solidFill>
                  <a:schemeClr val="tx1"/>
                </a:solidFill>
              </a:rPr>
              <a:t/>
            </a:r>
            <a:br>
              <a:rPr lang="en-US" altLang="zh-CN" sz="2400" dirty="0">
                <a:solidFill>
                  <a:schemeClr val="tx1"/>
                </a:solidFill>
              </a:rPr>
            </a:br>
            <a:endParaRPr lang="zh-CN" altLang="en-US" sz="2400" dirty="0">
              <a:solidFill>
                <a:schemeClr val="tx1"/>
              </a:solidFill>
            </a:endParaRPr>
          </a:p>
        </p:txBody>
      </p:sp>
      <p:sp>
        <p:nvSpPr>
          <p:cNvPr id="19461" name="文本框 2"/>
          <p:cNvSpPr txBox="1">
            <a:spLocks noChangeArrowheads="1"/>
          </p:cNvSpPr>
          <p:nvPr/>
        </p:nvSpPr>
        <p:spPr bwMode="auto">
          <a:xfrm>
            <a:off x="4439816" y="5793197"/>
            <a:ext cx="43204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a:cs typeface="楷体_GB2312"/>
              </a:defRPr>
            </a:lvl9pPr>
          </a:lstStyle>
          <a:p>
            <a:pPr>
              <a:spcBef>
                <a:spcPct val="0"/>
              </a:spcBef>
              <a:buClrTx/>
              <a:buSzTx/>
              <a:buFontTx/>
              <a:buNone/>
            </a:pPr>
            <a:r>
              <a:rPr lang="zh-CN" altLang="en-US" sz="2800" dirty="0">
                <a:solidFill>
                  <a:srgbClr val="FF0000"/>
                </a:solidFill>
                <a:ea typeface="黑体" panose="02010609060101010101" pitchFamily="49" charset="-122"/>
              </a:rPr>
              <a:t>重要的是知道何时使用？</a:t>
            </a:r>
          </a:p>
        </p:txBody>
      </p:sp>
      <p:pic>
        <p:nvPicPr>
          <p:cNvPr id="2050" name="Picture 2" descr="https://ss2.bdstatic.com/70cFvnSh_Q1YnxGkpoWK1HF6hhy/it/u=1864519430,3177433444&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263207"/>
            <a:ext cx="26289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488179771&amp;di=c7af0c8ba0fd5161d3ea551506d15a9f&amp;imgtype=jpg&amp;er=1&amp;src=http%3A%2F%2Fhebei.sinaimg.cn%2F2013%2F1101%2FU9393P1275DT201311011633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1983011"/>
            <a:ext cx="4104456" cy="341789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263352" y="44624"/>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200" b="0" dirty="0" smtClean="0"/>
              <a:t>有各种库可以直接调用为什么还要学数据结构吗？</a:t>
            </a:r>
            <a:endParaRPr kumimoji="0" lang="zh-CN" altLang="en-US" sz="3200" b="0" dirty="0"/>
          </a:p>
        </p:txBody>
      </p:sp>
    </p:spTree>
    <p:extLst>
      <p:ext uri="{BB962C8B-B14F-4D97-AF65-F5344CB8AC3E}">
        <p14:creationId xmlns:p14="http://schemas.microsoft.com/office/powerpoint/2010/main" val="2721593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zh-CN" altLang="en-US" dirty="0"/>
              <a:t>数据结构这门课好学吗？</a:t>
            </a:r>
            <a:endParaRPr lang="zh-CN" altLang="en-US" dirty="0" smtClean="0"/>
          </a:p>
        </p:txBody>
      </p:sp>
      <p:sp>
        <p:nvSpPr>
          <p:cNvPr id="8" name="内容占位符 7"/>
          <p:cNvSpPr>
            <a:spLocks noGrp="1"/>
          </p:cNvSpPr>
          <p:nvPr>
            <p:ph idx="1"/>
          </p:nvPr>
        </p:nvSpPr>
        <p:spPr/>
        <p:txBody>
          <a:bodyPr/>
          <a:lstStyle/>
          <a:p>
            <a:pPr>
              <a:lnSpc>
                <a:spcPct val="150000"/>
              </a:lnSpc>
              <a:defRPr/>
            </a:pPr>
            <a:r>
              <a:rPr lang="zh-CN" altLang="en-US" b="1" dirty="0" smtClean="0">
                <a:solidFill>
                  <a:srgbClr val="0000FF"/>
                </a:solidFill>
              </a:rPr>
              <a:t>有点难</a:t>
            </a:r>
            <a:endParaRPr lang="en-US" altLang="zh-CN" b="1" dirty="0">
              <a:solidFill>
                <a:srgbClr val="0000FF"/>
              </a:solidFill>
            </a:endParaRPr>
          </a:p>
          <a:p>
            <a:pPr lvl="1">
              <a:lnSpc>
                <a:spcPct val="150000"/>
              </a:lnSpc>
              <a:defRPr/>
            </a:pPr>
            <a:r>
              <a:rPr lang="zh-CN" altLang="en-US" dirty="0" smtClean="0">
                <a:cs typeface="+mn-cs"/>
              </a:rPr>
              <a:t>概念性强、比较抽象</a:t>
            </a:r>
            <a:endParaRPr lang="en-US" altLang="zh-CN" dirty="0" smtClean="0">
              <a:cs typeface="+mn-cs"/>
            </a:endParaRPr>
          </a:p>
          <a:p>
            <a:pPr lvl="1">
              <a:lnSpc>
                <a:spcPct val="150000"/>
              </a:lnSpc>
              <a:defRPr/>
            </a:pPr>
            <a:r>
              <a:rPr lang="zh-CN" altLang="en-US" dirty="0" smtClean="0"/>
              <a:t>算法灵活、不易掌握</a:t>
            </a:r>
            <a:endParaRPr lang="en-US" altLang="zh-CN" dirty="0" smtClean="0"/>
          </a:p>
          <a:p>
            <a:pPr lvl="1">
              <a:lnSpc>
                <a:spcPct val="150000"/>
              </a:lnSpc>
              <a:defRPr/>
            </a:pPr>
            <a:r>
              <a:rPr lang="zh-CN" altLang="en-US" dirty="0" smtClean="0">
                <a:cs typeface="+mn-cs"/>
              </a:rPr>
              <a:t>逻辑性强、算法设计比较烧脑</a:t>
            </a:r>
            <a:endParaRPr lang="en-US" altLang="zh-CN" dirty="0" smtClean="0">
              <a:cs typeface="+mn-cs"/>
            </a:endParaRPr>
          </a:p>
        </p:txBody>
      </p:sp>
      <p:pic>
        <p:nvPicPr>
          <p:cNvPr id="2" name="图片 1"/>
          <p:cNvPicPr>
            <a:picLocks noChangeAspect="1"/>
          </p:cNvPicPr>
          <p:nvPr/>
        </p:nvPicPr>
        <p:blipFill>
          <a:blip r:embed="rId2"/>
          <a:stretch>
            <a:fillRect/>
          </a:stretch>
        </p:blipFill>
        <p:spPr>
          <a:xfrm>
            <a:off x="9192344" y="1976412"/>
            <a:ext cx="2366909" cy="3025025"/>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en-US" altLang="zh-CN" smtClean="0"/>
              <a:t>Q3:</a:t>
            </a:r>
            <a:r>
              <a:rPr lang="zh-CN" altLang="en-US" smtClean="0"/>
              <a:t>怎样学习数据结构？</a:t>
            </a:r>
          </a:p>
        </p:txBody>
      </p:sp>
      <p:sp>
        <p:nvSpPr>
          <p:cNvPr id="8" name="内容占位符 7"/>
          <p:cNvSpPr>
            <a:spLocks noGrp="1"/>
          </p:cNvSpPr>
          <p:nvPr>
            <p:ph idx="1"/>
          </p:nvPr>
        </p:nvSpPr>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None/>
              <a:defRPr/>
            </a:pPr>
            <a:endParaRPr lang="en-US" altLang="zh-CN" dirty="0" smtClean="0">
              <a:cs typeface="+mn-cs"/>
            </a:endParaRPr>
          </a:p>
          <a:p>
            <a:pPr>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smtClean="0">
                <a:solidFill>
                  <a:srgbClr val="0000CC"/>
                </a:solidFill>
              </a:rPr>
              <a:t>知道何时用何种</a:t>
            </a:r>
            <a:r>
              <a:rPr lang="zh-CN" altLang="en-US" dirty="0" smtClean="0">
                <a:solidFill>
                  <a:srgbClr val="0000CC"/>
                </a:solidFill>
                <a:cs typeface="+mn-cs"/>
              </a:rPr>
              <a:t>数据结构解决具体问题</a:t>
            </a:r>
            <a:endParaRPr lang="zh-CN" altLang="en-US" dirty="0">
              <a:solidFill>
                <a:srgbClr val="0000CC"/>
              </a:solidFill>
              <a:cs typeface="+mn-cs"/>
            </a:endParaRP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927229"/>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2711451" y="4151313"/>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4800600" y="4151316"/>
            <a:ext cx="1919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独立编程并调试</a:t>
            </a:r>
            <a:endParaRPr lang="en-US" altLang="zh-CN" sz="1800" dirty="0">
              <a:latin typeface="Arial" panose="020B0604020202020204" pitchFamily="34" charset="0"/>
              <a:ea typeface="宋体" panose="02010600030101010101" pitchFamily="2" charset="-122"/>
            </a:endParaRPr>
          </a:p>
          <a:p>
            <a:pP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VC</a:t>
            </a:r>
            <a:r>
              <a:rPr lang="zh-CN" altLang="en-US" sz="1800" dirty="0">
                <a:latin typeface="Arial" panose="020B0604020202020204" pitchFamily="34" charset="0"/>
                <a:ea typeface="宋体" panose="02010600030101010101" pitchFamily="2" charset="-122"/>
              </a:rPr>
              <a:t>单步调试）</a:t>
            </a:r>
          </a:p>
        </p:txBody>
      </p:sp>
      <p:sp>
        <p:nvSpPr>
          <p:cNvPr id="35848" name="TextBox 10"/>
          <p:cNvSpPr txBox="1">
            <a:spLocks noChangeArrowheads="1"/>
          </p:cNvSpPr>
          <p:nvPr/>
        </p:nvSpPr>
        <p:spPr bwMode="auto">
          <a:xfrm>
            <a:off x="8256591" y="4116389"/>
            <a:ext cx="143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2" name="图片 1"/>
          <p:cNvPicPr>
            <a:picLocks noChangeAspect="1"/>
          </p:cNvPicPr>
          <p:nvPr/>
        </p:nvPicPr>
        <p:blipFill>
          <a:blip r:embed="rId4"/>
          <a:stretch>
            <a:fillRect/>
          </a:stretch>
        </p:blipFill>
        <p:spPr>
          <a:xfrm>
            <a:off x="1712197" y="1815273"/>
            <a:ext cx="1862853" cy="2380817"/>
          </a:xfrm>
          <a:prstGeom prst="rect">
            <a:avLst/>
          </a:prstGeom>
        </p:spPr>
      </p:pic>
    </p:spTree>
    <p:extLst>
      <p:ext uri="{BB962C8B-B14F-4D97-AF65-F5344CB8AC3E}">
        <p14:creationId xmlns:p14="http://schemas.microsoft.com/office/powerpoint/2010/main" val="282852354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ss0.bdstatic.com/70cFvHSh_Q1YnxGkpoWK1HF6hhy/it/u=539519637,3308523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12" y="1379215"/>
            <a:ext cx="3114568" cy="4746416"/>
          </a:xfrm>
          <a:prstGeom prst="rect">
            <a:avLst/>
          </a:prstGeom>
          <a:noFill/>
          <a:extLst>
            <a:ext uri="{909E8E84-426E-40DD-AFC4-6F175D3DCCD1}">
              <a14:hiddenFill xmlns:a14="http://schemas.microsoft.com/office/drawing/2010/main">
                <a:solidFill>
                  <a:srgbClr val="FFFFFF"/>
                </a:solidFill>
              </a14:hiddenFill>
            </a:ext>
          </a:extLst>
        </p:spPr>
      </p:pic>
      <p:sp>
        <p:nvSpPr>
          <p:cNvPr id="18435" name="文本框 5"/>
          <p:cNvSpPr txBox="1">
            <a:spLocks noChangeArrowheads="1"/>
          </p:cNvSpPr>
          <p:nvPr/>
        </p:nvSpPr>
        <p:spPr bwMode="auto">
          <a:xfrm>
            <a:off x="1919288" y="981076"/>
            <a:ext cx="7848600"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None/>
              <a:defRPr/>
            </a:pPr>
            <a:r>
              <a:rPr lang="zh-CN" altLang="en-US" sz="2800" dirty="0">
                <a:latin typeface="Times New Roman" panose="02020603050405020304" pitchFamily="18" charset="0"/>
              </a:rPr>
              <a:t>学时变化：</a:t>
            </a:r>
            <a:r>
              <a:rPr lang="en-US" altLang="zh-CN" sz="2800" dirty="0">
                <a:latin typeface="Times New Roman" panose="02020603050405020304" pitchFamily="18" charset="0"/>
              </a:rPr>
              <a:t>48+16 </a:t>
            </a:r>
            <a:r>
              <a:rPr lang="en-US" altLang="zh-CN" sz="2800" dirty="0">
                <a:latin typeface="Times New Roman" panose="02020603050405020304" pitchFamily="18" charset="0"/>
                <a:sym typeface="Wingdings" panose="05000000000000000000" pitchFamily="2" charset="2"/>
              </a:rPr>
              <a:t> 40+24 </a:t>
            </a:r>
            <a:endParaRPr lang="en-US" altLang="zh-CN" sz="2800" dirty="0">
              <a:latin typeface="Times New Roman" panose="02020603050405020304" pitchFamily="18" charset="0"/>
            </a:endParaRPr>
          </a:p>
          <a:p>
            <a:pPr marL="457189" indent="-457189">
              <a:spcBef>
                <a:spcPct val="0"/>
              </a:spcBef>
              <a:buClrTx/>
              <a:buSzTx/>
              <a:defRPr/>
            </a:pP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线性表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一：线性表及应用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数组、串与广义表（</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树和二叉树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二：树</a:t>
            </a:r>
            <a:r>
              <a:rPr lang="zh-CN" altLang="en-US" sz="2000" dirty="0">
                <a:solidFill>
                  <a:srgbClr val="0099CC"/>
                </a:solidFill>
                <a:latin typeface="Times New Roman" panose="02020603050405020304" pitchFamily="18" charset="0"/>
              </a:rPr>
              <a:t>和二叉树及应用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endParaRPr lang="en-US" altLang="zh-CN" sz="2000" dirty="0" smtClean="0">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搜索结构 </a:t>
            </a:r>
            <a:r>
              <a:rPr lang="en-US" altLang="zh-CN" sz="2000" dirty="0">
                <a:latin typeface="Times New Roman" panose="02020603050405020304" pitchFamily="18" charset="0"/>
              </a:rPr>
              <a:t>(6</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上机实习三：搜索</a:t>
            </a:r>
            <a:r>
              <a:rPr lang="zh-CN" altLang="en-US" sz="2000" dirty="0">
                <a:solidFill>
                  <a:srgbClr val="0099CC"/>
                </a:solidFill>
                <a:latin typeface="Times New Roman" panose="02020603050405020304" pitchFamily="18" charset="0"/>
              </a:rPr>
              <a:t>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图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上机实习四：图</a:t>
            </a:r>
            <a:r>
              <a:rPr lang="zh-CN" altLang="en-US" sz="2000" dirty="0">
                <a:solidFill>
                  <a:srgbClr val="0099CC"/>
                </a:solidFill>
                <a:latin typeface="Times New Roman" panose="02020603050405020304" pitchFamily="18" charset="0"/>
              </a:rPr>
              <a:t>及其应用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上机实习五：排序舞蹈</a:t>
            </a:r>
            <a:endParaRPr lang="en-US" altLang="zh-CN" sz="2000" dirty="0" smtClean="0">
              <a:solidFill>
                <a:srgbClr val="0099CC"/>
              </a:solidFill>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上机实习六：限时程序编写（</a:t>
            </a:r>
            <a:r>
              <a:rPr lang="en-US" altLang="zh-CN" sz="2000" dirty="0" err="1" smtClean="0">
                <a:solidFill>
                  <a:srgbClr val="0099CC"/>
                </a:solidFill>
                <a:latin typeface="Times New Roman" panose="02020603050405020304" pitchFamily="18" charset="0"/>
              </a:rPr>
              <a:t>OJ</a:t>
            </a:r>
            <a:r>
              <a:rPr lang="zh-CN" altLang="en-US" sz="2000" dirty="0" smtClean="0">
                <a:solidFill>
                  <a:srgbClr val="0099CC"/>
                </a:solidFill>
                <a:latin typeface="Times New Roman" panose="02020603050405020304" pitchFamily="18" charset="0"/>
              </a:rPr>
              <a:t>）</a:t>
            </a:r>
            <a:endParaRPr lang="en-US" altLang="zh-CN" sz="2000" dirty="0">
              <a:solidFill>
                <a:srgbClr val="0099CC"/>
              </a:solidFill>
              <a:latin typeface="Times New Roman" panose="02020603050405020304" pitchFamily="18" charset="0"/>
            </a:endParaRPr>
          </a:p>
          <a:p>
            <a:pPr>
              <a:spcBef>
                <a:spcPct val="0"/>
              </a:spcBef>
              <a:buClrTx/>
              <a:buSzTx/>
              <a:buNone/>
              <a:defRPr/>
            </a:pPr>
            <a:endParaRPr lang="en-US" altLang="zh-CN" sz="2000" dirty="0">
              <a:solidFill>
                <a:srgbClr val="0099CC"/>
              </a:solidFill>
              <a:latin typeface="Times New Roman" panose="02020603050405020304" pitchFamily="18" charset="0"/>
            </a:endParaRPr>
          </a:p>
        </p:txBody>
      </p:sp>
      <p:pic>
        <p:nvPicPr>
          <p:cNvPr id="3686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7417" y="3823742"/>
            <a:ext cx="324008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7319857" y="6237291"/>
            <a:ext cx="3108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7414" y="1379216"/>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263352" y="44624"/>
            <a:ext cx="10515600" cy="687611"/>
          </a:xfrm>
        </p:spPr>
        <p:txBody>
          <a:bodyPr>
            <a:normAutofit/>
          </a:bodyPr>
          <a:lstStyle/>
          <a:p>
            <a:r>
              <a:rPr lang="zh-CN" altLang="en-US" sz="3200" dirty="0"/>
              <a:t>课程教学内容（讲课学时</a:t>
            </a:r>
            <a:r>
              <a:rPr lang="en-US" altLang="zh-CN" sz="3200" dirty="0"/>
              <a:t>40+</a:t>
            </a:r>
            <a:r>
              <a:rPr lang="zh-CN" altLang="en-US" sz="3200" dirty="0"/>
              <a:t>上机学时</a:t>
            </a:r>
            <a:r>
              <a:rPr lang="en-US" altLang="zh-CN" sz="3200" dirty="0"/>
              <a:t>24</a:t>
            </a:r>
            <a:r>
              <a:rPr lang="zh-CN" altLang="en-US" sz="3200" dirty="0" smtClean="0"/>
              <a:t>）</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normAutofit fontScale="90000"/>
          </a:bodyPr>
          <a:lstStyle/>
          <a:p>
            <a:r>
              <a:rPr lang="zh-CN" altLang="en-US" smtClean="0"/>
              <a:t>教材、参考书与编程环境</a:t>
            </a:r>
          </a:p>
        </p:txBody>
      </p:sp>
      <p:sp>
        <p:nvSpPr>
          <p:cNvPr id="11267" name="内容占位符 2"/>
          <p:cNvSpPr>
            <a:spLocks noGrp="1"/>
          </p:cNvSpPr>
          <p:nvPr>
            <p:ph idx="1"/>
          </p:nvPr>
        </p:nvSpPr>
        <p:spPr>
          <a:xfrm>
            <a:off x="839416" y="980728"/>
            <a:ext cx="10515600" cy="5193185"/>
          </a:xfrm>
        </p:spPr>
        <p:txBody>
          <a:bodyPr>
            <a:normAutofit/>
          </a:bodyPr>
          <a:lstStyle/>
          <a:p>
            <a:pPr>
              <a:defRPr/>
            </a:pPr>
            <a:r>
              <a:rPr lang="zh-CN" altLang="en-US" dirty="0" smtClean="0">
                <a:cs typeface="+mn-cs"/>
              </a:rPr>
              <a:t>教材</a:t>
            </a:r>
          </a:p>
          <a:p>
            <a:pPr lvl="1">
              <a:lnSpc>
                <a:spcPts val="2400"/>
              </a:lnSpc>
              <a:defRPr/>
            </a:pPr>
            <a:r>
              <a:rPr lang="en-US" altLang="zh-CN" sz="1800" dirty="0"/>
              <a:t>《</a:t>
            </a:r>
            <a:r>
              <a:rPr lang="zh-CN" altLang="en-US" sz="1800" dirty="0"/>
              <a:t>数据结构</a:t>
            </a:r>
            <a:r>
              <a:rPr lang="en-US" altLang="zh-CN" sz="1800" dirty="0"/>
              <a:t>(</a:t>
            </a:r>
            <a:r>
              <a:rPr lang="zh-CN" altLang="en-US" sz="1800" dirty="0"/>
              <a:t>用面向对象方法与</a:t>
            </a:r>
            <a:r>
              <a:rPr lang="en-US" altLang="zh-CN" sz="1800" dirty="0"/>
              <a:t>C++</a:t>
            </a:r>
            <a:r>
              <a:rPr lang="zh-CN" altLang="en-US" sz="1800" dirty="0"/>
              <a:t>语言描述</a:t>
            </a:r>
            <a:r>
              <a:rPr lang="en-US" altLang="zh-CN" sz="1800" dirty="0"/>
              <a:t>)》(</a:t>
            </a:r>
            <a:r>
              <a:rPr lang="zh-CN" altLang="en-US" sz="1800" dirty="0" smtClean="0"/>
              <a:t>第</a:t>
            </a:r>
            <a:r>
              <a:rPr lang="en-US" altLang="zh-CN" sz="1800" dirty="0" smtClean="0"/>
              <a:t>3</a:t>
            </a:r>
            <a:r>
              <a:rPr lang="zh-CN" altLang="en-US" sz="1800" dirty="0" smtClean="0"/>
              <a:t>版</a:t>
            </a:r>
            <a:r>
              <a:rPr lang="en-US" altLang="zh-CN" sz="1800" dirty="0"/>
              <a:t>)</a:t>
            </a:r>
            <a:r>
              <a:rPr lang="zh-CN" altLang="en-US" sz="1800" dirty="0"/>
              <a:t>，殷人昆主编，清华大学出版社</a:t>
            </a:r>
            <a:endParaRPr lang="en-US" altLang="zh-CN" sz="1800" dirty="0"/>
          </a:p>
          <a:p>
            <a:pPr>
              <a:defRPr/>
            </a:pPr>
            <a:r>
              <a:rPr lang="zh-CN" altLang="en-US" dirty="0" smtClean="0">
                <a:cs typeface="+mn-cs"/>
              </a:rPr>
              <a:t>参考书</a:t>
            </a:r>
            <a:endParaRPr lang="en-US" altLang="zh-CN" dirty="0" smtClean="0">
              <a:cs typeface="+mn-cs"/>
            </a:endParaRPr>
          </a:p>
          <a:p>
            <a:pPr lvl="1">
              <a:defRPr/>
            </a:pPr>
            <a:r>
              <a:rPr lang="en-US" altLang="zh-CN" sz="1800" dirty="0"/>
              <a:t>《</a:t>
            </a:r>
            <a:r>
              <a:rPr lang="zh-CN" altLang="en-US" sz="1800" dirty="0"/>
              <a:t>数据结构（</a:t>
            </a:r>
            <a:r>
              <a:rPr lang="en-US" altLang="zh-CN" sz="1800" dirty="0"/>
              <a:t>C++</a:t>
            </a:r>
            <a:r>
              <a:rPr lang="zh-CN" altLang="en-US" sz="1800" dirty="0"/>
              <a:t>语言描述）</a:t>
            </a:r>
            <a:r>
              <a:rPr lang="en-US" altLang="zh-CN" sz="1800" dirty="0"/>
              <a:t>》</a:t>
            </a:r>
            <a:r>
              <a:rPr lang="zh-CN" altLang="en-US" sz="1800" dirty="0"/>
              <a:t>，朱战立编著，高等教育出版社</a:t>
            </a:r>
          </a:p>
          <a:p>
            <a:pPr lvl="1">
              <a:defRPr/>
            </a:pPr>
            <a:r>
              <a:rPr lang="en-US" altLang="zh-CN" sz="1800" dirty="0"/>
              <a:t>《</a:t>
            </a:r>
            <a:r>
              <a:rPr lang="zh-CN" altLang="en-US" sz="1800" dirty="0"/>
              <a:t>数据结构</a:t>
            </a:r>
            <a:r>
              <a:rPr lang="en-US" altLang="zh-CN" sz="1800" dirty="0"/>
              <a:t>》</a:t>
            </a:r>
            <a:r>
              <a:rPr lang="zh-CN" altLang="en-US" sz="1800" dirty="0"/>
              <a:t>（</a:t>
            </a:r>
            <a:r>
              <a:rPr lang="en-US" altLang="zh-CN" sz="1800" dirty="0"/>
              <a:t>C</a:t>
            </a:r>
            <a:r>
              <a:rPr lang="zh-CN" altLang="en-US" sz="1800" dirty="0"/>
              <a:t>语言版），严蔚敏等编著，清华大学出版社</a:t>
            </a:r>
          </a:p>
          <a:p>
            <a:pPr lvl="1">
              <a:defRPr/>
            </a:pPr>
            <a:r>
              <a:rPr lang="en-US" altLang="zh-CN" sz="1800" dirty="0"/>
              <a:t>《C++ Primer》</a:t>
            </a:r>
          </a:p>
          <a:p>
            <a:pPr lvl="1">
              <a:defRPr/>
            </a:pPr>
            <a:r>
              <a:rPr lang="en-US" altLang="zh-CN" sz="1800" dirty="0"/>
              <a:t>《</a:t>
            </a:r>
            <a:r>
              <a:rPr lang="zh-CN" altLang="en-US" sz="1800" dirty="0"/>
              <a:t>计算机程序设计艺术</a:t>
            </a:r>
            <a:r>
              <a:rPr lang="en-US" altLang="zh-CN" sz="1800" dirty="0"/>
              <a:t>》</a:t>
            </a:r>
          </a:p>
          <a:p>
            <a:pPr>
              <a:defRPr/>
            </a:pPr>
            <a:r>
              <a:rPr lang="zh-CN" altLang="en-US" dirty="0" smtClean="0">
                <a:cs typeface="+mn-cs"/>
              </a:rPr>
              <a:t>编程环境</a:t>
            </a:r>
          </a:p>
          <a:p>
            <a:pPr lvl="1">
              <a:defRPr/>
            </a:pPr>
            <a:r>
              <a:rPr lang="en-US" altLang="zh-CN" sz="1800" dirty="0"/>
              <a:t>Windows</a:t>
            </a:r>
            <a:r>
              <a:rPr sz="1800" dirty="0">
                <a:ea typeface="黑体" pitchFamily="49" charset="-122"/>
              </a:rPr>
              <a:t>：</a:t>
            </a:r>
            <a:r>
              <a:rPr lang="en-US" altLang="zh-CN" sz="1800" dirty="0"/>
              <a:t>VC++</a:t>
            </a:r>
            <a:r>
              <a:rPr sz="1800" dirty="0">
                <a:ea typeface="黑体" pitchFamily="49" charset="-122"/>
              </a:rPr>
              <a:t> </a:t>
            </a:r>
            <a:r>
              <a:rPr lang="en-US" altLang="zh-CN" sz="1800" dirty="0"/>
              <a:t>/ Code::Blocks</a:t>
            </a:r>
          </a:p>
          <a:p>
            <a:pPr lvl="2">
              <a:defRPr/>
            </a:pPr>
            <a:r>
              <a:rPr lang="en-US" altLang="zh-CN" sz="1600" dirty="0"/>
              <a:t>Win7</a:t>
            </a:r>
            <a:r>
              <a:rPr lang="zh-CN" altLang="en-US" sz="1600" dirty="0"/>
              <a:t>下安装</a:t>
            </a:r>
            <a:r>
              <a:rPr lang="en-US" altLang="zh-CN" sz="1600" dirty="0"/>
              <a:t>VC++6</a:t>
            </a:r>
            <a:r>
              <a:rPr lang="zh-CN" altLang="en-US" sz="1600" dirty="0"/>
              <a:t>出现兼容性问题的解决方案：</a:t>
            </a:r>
          </a:p>
          <a:p>
            <a:pPr lvl="2">
              <a:defRPr/>
            </a:pPr>
            <a:r>
              <a:rPr lang="en-US" altLang="zh-CN" sz="1600" dirty="0">
                <a:hlinkClick r:id="rId2"/>
              </a:rPr>
              <a:t>http://wenku.baidu.com/view/3c42ad14cc7931b765ce1545.html</a:t>
            </a:r>
            <a:endParaRPr lang="en-US" altLang="zh-CN" sz="1600" dirty="0"/>
          </a:p>
          <a:p>
            <a:pPr lvl="2">
              <a:defRPr/>
            </a:pPr>
            <a:r>
              <a:rPr lang="zh-CN" altLang="en-US" sz="1600" dirty="0"/>
              <a:t>推荐</a:t>
            </a:r>
            <a:r>
              <a:rPr lang="en-US" altLang="zh-CN" sz="1600" dirty="0"/>
              <a:t>VC++ </a:t>
            </a:r>
            <a:r>
              <a:rPr lang="en-US" altLang="zh-CN" sz="1600" dirty="0" smtClean="0"/>
              <a:t>2019</a:t>
            </a:r>
            <a:endParaRPr lang="en-US" altLang="zh-CN" sz="1600" dirty="0"/>
          </a:p>
          <a:p>
            <a:pPr lvl="1">
              <a:defRPr/>
            </a:pPr>
            <a:r>
              <a:rPr lang="en-US" altLang="zh-CN" sz="1800" dirty="0" err="1"/>
              <a:t>Linux</a:t>
            </a:r>
            <a:r>
              <a:rPr sz="1800" dirty="0" err="1">
                <a:ea typeface="黑体" pitchFamily="49" charset="-122"/>
              </a:rPr>
              <a:t>：</a:t>
            </a:r>
            <a:r>
              <a:rPr lang="en-US" altLang="zh-CN" sz="1800" dirty="0" err="1" smtClean="0"/>
              <a:t>Emacs</a:t>
            </a:r>
            <a:r>
              <a:rPr lang="en-US" altLang="zh-CN" sz="1800" dirty="0" smtClean="0"/>
              <a:t>/</a:t>
            </a:r>
            <a:r>
              <a:rPr lang="en-US" altLang="zh-CN" sz="1800" dirty="0" err="1" smtClean="0"/>
              <a:t>Vi+GCC+GDB</a:t>
            </a:r>
            <a:r>
              <a:rPr lang="zh-CN" altLang="en-US" sz="1800" dirty="0" smtClean="0"/>
              <a:t>、</a:t>
            </a:r>
            <a:r>
              <a:rPr lang="en-US" altLang="zh-CN" sz="1800" dirty="0" err="1" smtClean="0"/>
              <a:t>QT</a:t>
            </a:r>
            <a:endParaRPr lang="en-US" altLang="zh-CN" sz="1800" dirty="0"/>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9" y="3789367"/>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stretch>
            <a:fillRect/>
          </a:stretch>
        </p:blipFill>
        <p:spPr>
          <a:xfrm>
            <a:off x="9277354" y="3789367"/>
            <a:ext cx="1365197" cy="1779587"/>
          </a:xfrm>
          <a:prstGeom prst="rect">
            <a:avLst/>
          </a:prstGeom>
        </p:spPr>
      </p:pic>
      <p:pic>
        <p:nvPicPr>
          <p:cNvPr id="8" name="图片 7"/>
          <p:cNvPicPr>
            <a:picLocks noChangeAspect="1"/>
          </p:cNvPicPr>
          <p:nvPr/>
        </p:nvPicPr>
        <p:blipFill>
          <a:blip r:embed="rId5"/>
          <a:stretch>
            <a:fillRect/>
          </a:stretch>
        </p:blipFill>
        <p:spPr>
          <a:xfrm>
            <a:off x="8472265" y="1772817"/>
            <a:ext cx="1584176" cy="2024654"/>
          </a:xfrm>
          <a:prstGeom prst="rect">
            <a:avLst/>
          </a:prstGeom>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normAutofit fontScale="90000"/>
          </a:bodyPr>
          <a:lstStyle/>
          <a:p>
            <a:r>
              <a:rPr lang="zh-CN" altLang="en-US" smtClean="0"/>
              <a:t>在线课程及资料</a:t>
            </a:r>
          </a:p>
        </p:txBody>
      </p:sp>
      <p:sp>
        <p:nvSpPr>
          <p:cNvPr id="3" name="内容占位符 2"/>
          <p:cNvSpPr>
            <a:spLocks noGrp="1"/>
          </p:cNvSpPr>
          <p:nvPr>
            <p:ph idx="1"/>
          </p:nvPr>
        </p:nvSpPr>
        <p:spPr/>
        <p:txBody>
          <a:bodyPr/>
          <a:lstStyle/>
          <a:p>
            <a:pPr>
              <a:defRPr/>
            </a:pPr>
            <a:r>
              <a:rPr lang="en-US" altLang="zh-CN" dirty="0" smtClean="0">
                <a:cs typeface="+mn-cs"/>
              </a:rPr>
              <a:t>MOOC</a:t>
            </a:r>
          </a:p>
          <a:p>
            <a:pPr lvl="1">
              <a:defRPr/>
            </a:pPr>
            <a:r>
              <a:rPr lang="zh-CN" altLang="en-US" dirty="0" smtClean="0">
                <a:cs typeface="+mn-cs"/>
                <a:hlinkClick r:id="rId2"/>
              </a:rPr>
              <a:t>清华大学数据结构</a:t>
            </a:r>
            <a:r>
              <a:rPr lang="en-US" altLang="zh-CN" dirty="0" smtClean="0">
                <a:cs typeface="+mn-cs"/>
                <a:hlinkClick r:id="rId2"/>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3"/>
              </a:rPr>
              <a:t>http://</a:t>
            </a:r>
            <a:r>
              <a:rPr lang="en-US" altLang="zh-CN" dirty="0" smtClean="0">
                <a:cs typeface="+mn-cs"/>
                <a:hlinkClick r:id="rId3"/>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zh-CN" altLang="en-US" dirty="0" smtClean="0">
                <a:cs typeface="+mn-cs"/>
              </a:rPr>
              <a:t>严</a:t>
            </a:r>
            <a:r>
              <a:rPr lang="zh-CN" altLang="en-US" dirty="0">
                <a:cs typeface="+mn-cs"/>
              </a:rPr>
              <a:t>蔚</a:t>
            </a:r>
            <a:r>
              <a:rPr lang="zh-CN" altLang="en-US" dirty="0" smtClean="0">
                <a:cs typeface="+mn-cs"/>
              </a:rPr>
              <a:t>敏</a:t>
            </a:r>
            <a:endParaRPr lang="en-US" altLang="zh-CN" dirty="0" smtClean="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53428" y="2133604"/>
            <a:ext cx="2343151"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67663" y="4551365"/>
            <a:ext cx="2601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Motivation</a:t>
            </a:r>
            <a:endParaRPr lang="zh-CN" altLang="en-US" dirty="0"/>
          </a:p>
        </p:txBody>
      </p:sp>
      <p:sp>
        <p:nvSpPr>
          <p:cNvPr id="4099" name="内容占位符 2"/>
          <p:cNvSpPr>
            <a:spLocks noGrp="1"/>
          </p:cNvSpPr>
          <p:nvPr>
            <p:ph idx="1"/>
          </p:nvPr>
        </p:nvSpPr>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4" y="3375455"/>
            <a:ext cx="3483943" cy="348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normAutofit/>
          </a:bodyPr>
          <a:lstStyle/>
          <a:p>
            <a:r>
              <a:rPr lang="en-US" altLang="zh-CN" sz="3200" dirty="0"/>
              <a:t>Donald E. Knuth</a:t>
            </a:r>
            <a:r>
              <a:rPr lang="zh-CN" altLang="en-US" sz="3200" dirty="0"/>
              <a:t>（唐纳德</a:t>
            </a:r>
            <a:r>
              <a:rPr lang="en-US" altLang="zh-CN" sz="3200" dirty="0"/>
              <a:t>·</a:t>
            </a:r>
            <a:r>
              <a:rPr lang="zh-CN" altLang="en-US" sz="3200" dirty="0"/>
              <a:t>克努特）</a:t>
            </a:r>
          </a:p>
        </p:txBody>
      </p:sp>
      <p:sp>
        <p:nvSpPr>
          <p:cNvPr id="3" name="内容占位符 2"/>
          <p:cNvSpPr>
            <a:spLocks noGrp="1"/>
          </p:cNvSpPr>
          <p:nvPr>
            <p:ph idx="1"/>
          </p:nvPr>
        </p:nvSpPr>
        <p:spPr>
          <a:xfrm>
            <a:off x="479376" y="983778"/>
            <a:ext cx="7850088" cy="5193185"/>
          </a:xfrm>
        </p:spPr>
        <p:txBody>
          <a:bodyPr>
            <a:normAutofit/>
          </a:bodyPr>
          <a:lstStyle/>
          <a:p>
            <a:pPr>
              <a:defRPr/>
            </a:pPr>
            <a:r>
              <a:rPr lang="en-US" altLang="zh-CN" sz="1600" dirty="0"/>
              <a:t>《</a:t>
            </a:r>
            <a:r>
              <a:rPr lang="zh-CN" altLang="en-US" sz="1600" dirty="0"/>
              <a:t>计算机程序设计的艺术</a:t>
            </a:r>
            <a:r>
              <a:rPr lang="en-US" altLang="zh-CN" sz="1600" dirty="0"/>
              <a:t>》(The Art of Computer Programming)</a:t>
            </a:r>
            <a:r>
              <a:rPr lang="zh-CN" altLang="en-US" sz="1600" dirty="0"/>
              <a:t>，计划出</a:t>
            </a:r>
            <a:r>
              <a:rPr lang="en-US" altLang="zh-CN" sz="1600" dirty="0"/>
              <a:t>7</a:t>
            </a:r>
            <a:r>
              <a:rPr lang="zh-CN" altLang="en-US" sz="1600" dirty="0"/>
              <a:t>卷</a:t>
            </a:r>
            <a:endParaRPr lang="en-US" altLang="zh-CN" sz="1600" dirty="0"/>
          </a:p>
          <a:p>
            <a:pPr lvl="1">
              <a:lnSpc>
                <a:spcPts val="2000"/>
              </a:lnSpc>
              <a:defRPr/>
            </a:pPr>
            <a:r>
              <a:rPr lang="en-US" altLang="zh-CN" sz="1200" dirty="0"/>
              <a:t>1968	</a:t>
            </a:r>
            <a:r>
              <a:rPr lang="zh-CN" altLang="en-US" sz="1200" dirty="0"/>
              <a:t>第一卷</a:t>
            </a:r>
            <a:r>
              <a:rPr lang="en-US" altLang="zh-CN" sz="1200" dirty="0"/>
              <a:t>《</a:t>
            </a:r>
            <a:r>
              <a:rPr lang="zh-CN" altLang="en-US" sz="1200" dirty="0"/>
              <a:t>基本算法</a:t>
            </a:r>
            <a:r>
              <a:rPr lang="en-US" altLang="zh-CN" sz="1200" dirty="0"/>
              <a:t>》</a:t>
            </a:r>
          </a:p>
          <a:p>
            <a:pPr lvl="1">
              <a:lnSpc>
                <a:spcPts val="2000"/>
              </a:lnSpc>
              <a:defRPr/>
            </a:pPr>
            <a:r>
              <a:rPr lang="en-US" altLang="zh-CN" sz="1200" dirty="0"/>
              <a:t>1969	</a:t>
            </a:r>
            <a:r>
              <a:rPr lang="zh-CN" altLang="en-US" sz="1200" dirty="0"/>
              <a:t>第二卷</a:t>
            </a:r>
            <a:r>
              <a:rPr lang="en-US" altLang="zh-CN" sz="1200" dirty="0"/>
              <a:t>《</a:t>
            </a:r>
            <a:r>
              <a:rPr lang="zh-CN" altLang="en-US" sz="1200" dirty="0"/>
              <a:t>半数值算法</a:t>
            </a:r>
            <a:r>
              <a:rPr lang="en-US" altLang="zh-CN" sz="1200" dirty="0"/>
              <a:t>》</a:t>
            </a:r>
          </a:p>
          <a:p>
            <a:pPr lvl="1">
              <a:lnSpc>
                <a:spcPts val="2000"/>
              </a:lnSpc>
              <a:defRPr/>
            </a:pPr>
            <a:r>
              <a:rPr lang="en-US" altLang="zh-CN" sz="1200" dirty="0"/>
              <a:t>1973	</a:t>
            </a:r>
            <a:r>
              <a:rPr lang="zh-CN" altLang="en-US" sz="1200" dirty="0"/>
              <a:t>第三卷</a:t>
            </a:r>
            <a:r>
              <a:rPr lang="en-US" altLang="zh-CN" sz="1200" dirty="0"/>
              <a:t>《</a:t>
            </a:r>
            <a:r>
              <a:rPr lang="zh-CN" altLang="en-US" sz="1200" dirty="0"/>
              <a:t>排序与查找</a:t>
            </a:r>
            <a:r>
              <a:rPr lang="en-US" altLang="zh-CN" sz="1200" dirty="0"/>
              <a:t>》</a:t>
            </a:r>
          </a:p>
          <a:p>
            <a:pPr lvl="1">
              <a:lnSpc>
                <a:spcPts val="2000"/>
              </a:lnSpc>
              <a:defRPr/>
            </a:pPr>
            <a:r>
              <a:rPr lang="en-US" altLang="zh-CN" sz="1200" dirty="0"/>
              <a:t>2011	</a:t>
            </a:r>
            <a:r>
              <a:rPr lang="zh-CN" altLang="en-US" sz="1200" dirty="0"/>
              <a:t>第四卷</a:t>
            </a:r>
            <a:r>
              <a:rPr lang="en-US" altLang="zh-CN" sz="1200" dirty="0"/>
              <a:t>A《</a:t>
            </a:r>
            <a:r>
              <a:rPr lang="zh-CN" altLang="en-US" sz="1200" dirty="0"/>
              <a:t>组合算法</a:t>
            </a:r>
            <a:r>
              <a:rPr lang="en-US" altLang="zh-CN" sz="1200" dirty="0"/>
              <a:t>》</a:t>
            </a:r>
          </a:p>
          <a:p>
            <a:pPr lvl="1">
              <a:lnSpc>
                <a:spcPts val="2000"/>
              </a:lnSpc>
              <a:defRPr/>
            </a:pPr>
            <a:r>
              <a:rPr lang="zh-CN" altLang="en-US" sz="1200" dirty="0"/>
              <a:t>传比尔</a:t>
            </a:r>
            <a:r>
              <a:rPr lang="en-US" altLang="zh-CN" sz="1200" dirty="0"/>
              <a:t>·</a:t>
            </a:r>
            <a:r>
              <a:rPr lang="zh-CN" altLang="en-US" sz="1200" dirty="0"/>
              <a:t>盖茨费时几个月才读完这一卷，然后说，如果你想成为一个优秀的程序员，那就去读这个</a:t>
            </a:r>
            <a:r>
              <a:rPr lang="en-US" altLang="zh-CN" sz="1200" dirty="0"/>
              <a:t>《</a:t>
            </a:r>
            <a:r>
              <a:rPr lang="zh-CN" altLang="en-US" sz="1200" dirty="0"/>
              <a:t>基本算法</a:t>
            </a:r>
            <a:r>
              <a:rPr lang="en-US" altLang="zh-CN" sz="1200" dirty="0"/>
              <a:t>》</a:t>
            </a:r>
            <a:r>
              <a:rPr lang="zh-CN" altLang="en-US" sz="1200" dirty="0"/>
              <a:t>吧</a:t>
            </a:r>
            <a:endParaRPr lang="en-US" altLang="zh-CN" sz="1200" dirty="0"/>
          </a:p>
          <a:p>
            <a:pPr>
              <a:defRPr/>
            </a:pPr>
            <a:r>
              <a:rPr lang="zh-CN" altLang="en-US" sz="1600" dirty="0"/>
              <a:t>花</a:t>
            </a:r>
            <a:r>
              <a:rPr lang="en-US" altLang="zh-CN" sz="1600" dirty="0"/>
              <a:t>9</a:t>
            </a:r>
            <a:r>
              <a:rPr lang="zh-CN" altLang="en-US" sz="1600" dirty="0"/>
              <a:t>年开发</a:t>
            </a:r>
            <a:r>
              <a:rPr lang="en-US" altLang="zh-CN" sz="1600" dirty="0"/>
              <a:t>TEX</a:t>
            </a:r>
            <a:r>
              <a:rPr lang="zh-CN" altLang="en-US" sz="1600" dirty="0"/>
              <a:t>排版软件和</a:t>
            </a:r>
            <a:r>
              <a:rPr lang="en-US" altLang="zh-CN" sz="1600" dirty="0"/>
              <a:t>METAFONT</a:t>
            </a:r>
            <a:r>
              <a:rPr lang="zh-CN" altLang="en-US" sz="1600" dirty="0"/>
              <a:t>字型设计软件，</a:t>
            </a:r>
            <a:r>
              <a:rPr lang="en-US" altLang="zh-CN" sz="1600" dirty="0"/>
              <a:t>pi</a:t>
            </a:r>
            <a:r>
              <a:rPr lang="zh-CN" altLang="en-US" sz="1600" dirty="0"/>
              <a:t>作为版本号，</a:t>
            </a:r>
            <a:r>
              <a:rPr lang="en-US" altLang="zh-CN" sz="1600" dirty="0"/>
              <a:t>bug</a:t>
            </a:r>
            <a:r>
              <a:rPr lang="zh-CN" altLang="en-US" sz="1600" dirty="0"/>
              <a:t>奖励</a:t>
            </a:r>
            <a:r>
              <a:rPr lang="en-US" altLang="zh-CN" sz="1600" dirty="0"/>
              <a:t>2.56*2</a:t>
            </a:r>
            <a:r>
              <a:rPr lang="en-US" altLang="zh-CN" sz="1600" baseline="30000" dirty="0"/>
              <a:t>n</a:t>
            </a:r>
          </a:p>
          <a:p>
            <a:pPr>
              <a:defRPr/>
            </a:pPr>
            <a:r>
              <a:rPr lang="zh-CN" altLang="en-US" sz="1600" dirty="0"/>
              <a:t>获</a:t>
            </a:r>
            <a:r>
              <a:rPr lang="en-US" altLang="zh-CN" sz="1600" dirty="0"/>
              <a:t>1974</a:t>
            </a:r>
            <a:r>
              <a:rPr lang="zh-CN" altLang="en-US" sz="1600" dirty="0"/>
              <a:t>年度的图灵奖 </a:t>
            </a:r>
            <a:r>
              <a:rPr lang="en-US" altLang="zh-CN" sz="1600" dirty="0"/>
              <a:t>(36</a:t>
            </a:r>
            <a:r>
              <a:rPr lang="zh-CN" altLang="en-US" sz="1600" dirty="0"/>
              <a:t>岁</a:t>
            </a:r>
            <a:r>
              <a:rPr lang="en-US" altLang="zh-CN" sz="1600" dirty="0"/>
              <a:t>)</a:t>
            </a:r>
          </a:p>
          <a:p>
            <a:pPr>
              <a:defRPr/>
            </a:pPr>
            <a:r>
              <a:rPr lang="zh-CN" altLang="en-US" sz="1600" dirty="0"/>
              <a:t>艾迪生</a:t>
            </a:r>
            <a:r>
              <a:rPr lang="en-US" altLang="zh-CN" sz="1600" dirty="0"/>
              <a:t>-</a:t>
            </a:r>
            <a:r>
              <a:rPr lang="zh-CN" altLang="en-US" sz="1600" dirty="0"/>
              <a:t>韦斯利出版社约稿，</a:t>
            </a:r>
            <a:r>
              <a:rPr lang="en-US" altLang="zh-CN" sz="1600" dirty="0"/>
              <a:t>1962</a:t>
            </a:r>
            <a:r>
              <a:rPr lang="zh-CN" altLang="en-US" sz="1600" dirty="0"/>
              <a:t>年约稿，可直到</a:t>
            </a:r>
            <a:r>
              <a:rPr lang="en-US" altLang="zh-CN" sz="1600" dirty="0"/>
              <a:t>1966</a:t>
            </a:r>
            <a:r>
              <a:rPr lang="zh-CN" altLang="en-US" sz="1600" dirty="0"/>
              <a:t>还无动静，于是</a:t>
            </a:r>
            <a:r>
              <a:rPr lang="en-US" altLang="zh-CN" sz="1600" dirty="0"/>
              <a:t>…</a:t>
            </a:r>
          </a:p>
          <a:p>
            <a:pPr>
              <a:defRPr/>
            </a:pPr>
            <a:r>
              <a:rPr lang="zh-CN" altLang="en-US" sz="1600" dirty="0"/>
              <a:t>“我戴着一顶计算机科学家的帽子，而不是一顶数学家的帽子。” </a:t>
            </a:r>
            <a:r>
              <a:rPr lang="en-US" altLang="zh-CN" sz="1600" dirty="0"/>
              <a:t>How to do it</a:t>
            </a:r>
            <a:r>
              <a:rPr lang="en-US" altLang="zh-CN" sz="1600" dirty="0">
                <a:sym typeface="Wingdings" pitchFamily="2" charset="2"/>
              </a:rPr>
              <a:t></a:t>
            </a:r>
            <a:r>
              <a:rPr lang="en-US" altLang="zh-CN" sz="1600" dirty="0"/>
              <a:t>What is it</a:t>
            </a:r>
          </a:p>
          <a:p>
            <a:pPr>
              <a:defRPr/>
            </a:pPr>
            <a:r>
              <a:rPr lang="zh-CN" altLang="en-US" sz="1600" dirty="0"/>
              <a:t>“计算机科学是既壮观又幽美的，我尝试尽自己所能，以最恰当的方式来解释我所了解的某些片断</a:t>
            </a:r>
            <a:r>
              <a:rPr lang="en-US" altLang="zh-CN" sz="1600" dirty="0"/>
              <a:t>……</a:t>
            </a:r>
            <a:r>
              <a:rPr lang="zh-CN" altLang="en-US" sz="1600" dirty="0"/>
              <a:t>我相信，总有一些神秘的东西是超越人类的理解而存在的</a:t>
            </a:r>
            <a:r>
              <a:rPr lang="en-US" altLang="zh-CN" sz="1600" dirty="0"/>
              <a:t>……</a:t>
            </a:r>
            <a:r>
              <a:rPr lang="zh-CN" altLang="en-US" sz="1600" dirty="0"/>
              <a:t>我认为，上帝希望我能创造某些成果，而这些东西能够启发其他人去创造别的成果。”</a:t>
            </a:r>
            <a:endParaRPr lang="en-US" altLang="zh-CN" sz="1600" dirty="0"/>
          </a:p>
          <a:p>
            <a:pPr>
              <a:defRPr/>
            </a:pPr>
            <a:r>
              <a:rPr lang="zh-CN" altLang="en-US" sz="1600" dirty="0"/>
              <a:t>计算机是数学好的女性的完美学科</a:t>
            </a:r>
            <a:endParaRPr lang="en-US" altLang="zh-CN" sz="1600" dirty="0"/>
          </a:p>
          <a:p>
            <a:pPr>
              <a:defRPr/>
            </a:pPr>
            <a:endParaRPr lang="zh-CN" altLang="en-US" sz="1800" dirty="0"/>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4309" y="44455"/>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737" y="44455"/>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8464825" y="2132859"/>
            <a:ext cx="1857267" cy="2343217"/>
          </a:xfrm>
          <a:prstGeom prst="rect">
            <a:avLst/>
          </a:prstGeom>
        </p:spPr>
      </p:pic>
      <p:pic>
        <p:nvPicPr>
          <p:cNvPr id="9" name="图片 8"/>
          <p:cNvPicPr>
            <a:picLocks noChangeAspect="1"/>
          </p:cNvPicPr>
          <p:nvPr/>
        </p:nvPicPr>
        <p:blipFill>
          <a:blip r:embed="rId5"/>
          <a:stretch>
            <a:fillRect/>
          </a:stretch>
        </p:blipFill>
        <p:spPr>
          <a:xfrm>
            <a:off x="10352893" y="2204867"/>
            <a:ext cx="1791779" cy="2305135"/>
          </a:xfrm>
          <a:prstGeom prst="rect">
            <a:avLst/>
          </a:prstGeom>
        </p:spPr>
      </p:pic>
      <p:pic>
        <p:nvPicPr>
          <p:cNvPr id="10" name="图片 9"/>
          <p:cNvPicPr>
            <a:picLocks noChangeAspect="1"/>
          </p:cNvPicPr>
          <p:nvPr/>
        </p:nvPicPr>
        <p:blipFill>
          <a:blip r:embed="rId6"/>
          <a:stretch>
            <a:fillRect/>
          </a:stretch>
        </p:blipFill>
        <p:spPr>
          <a:xfrm>
            <a:off x="8435620" y="4509120"/>
            <a:ext cx="1801349" cy="2348128"/>
          </a:xfrm>
          <a:prstGeom prst="rect">
            <a:avLst/>
          </a:prstGeom>
        </p:spPr>
      </p:pic>
      <p:pic>
        <p:nvPicPr>
          <p:cNvPr id="11" name="图片 10"/>
          <p:cNvPicPr>
            <a:picLocks noChangeAspect="1"/>
          </p:cNvPicPr>
          <p:nvPr/>
        </p:nvPicPr>
        <p:blipFill>
          <a:blip r:embed="rId7"/>
          <a:stretch>
            <a:fillRect/>
          </a:stretch>
        </p:blipFill>
        <p:spPr>
          <a:xfrm>
            <a:off x="10351477" y="4509120"/>
            <a:ext cx="1793195" cy="2348880"/>
          </a:xfrm>
          <a:prstGeom prst="rect">
            <a:avLst/>
          </a:prstGeom>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normAutofit fontScale="90000"/>
          </a:bodyPr>
          <a:lstStyle/>
          <a:p>
            <a:r>
              <a:rPr lang="zh-CN" altLang="en-US" smtClean="0"/>
              <a:t>考试方式及说明</a:t>
            </a:r>
          </a:p>
        </p:txBody>
      </p:sp>
      <p:sp>
        <p:nvSpPr>
          <p:cNvPr id="3" name="内容占位符 2"/>
          <p:cNvSpPr>
            <a:spLocks noGrp="1"/>
          </p:cNvSpPr>
          <p:nvPr>
            <p:ph idx="1"/>
          </p:nvPr>
        </p:nvSpPr>
        <p:spPr/>
        <p:txBody>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err="1" smtClean="0"/>
              <a:t>50%</a:t>
            </a:r>
            <a:r>
              <a:rPr sz="2600" dirty="0" err="1"/>
              <a:t>平时成绩（作业、</a:t>
            </a:r>
            <a:r>
              <a:rPr sz="2600" dirty="0" err="1" smtClean="0">
                <a:solidFill>
                  <a:srgbClr val="FF0000"/>
                </a:solidFill>
              </a:rPr>
              <a:t>上机</a:t>
            </a:r>
            <a:r>
              <a:rPr sz="2600" dirty="0" smtClean="0"/>
              <a:t>）</a:t>
            </a:r>
            <a:r>
              <a:rPr lang="en-US" altLang="zh-CN" sz="2600" dirty="0"/>
              <a:t>+ 5</a:t>
            </a:r>
            <a:r>
              <a:rPr lang="en-US" altLang="zh-CN" sz="2600" dirty="0" smtClean="0"/>
              <a:t>0</a:t>
            </a:r>
            <a:r>
              <a:rPr lang="en-US" altLang="zh-CN" sz="2600" dirty="0"/>
              <a:t>%</a:t>
            </a:r>
            <a:r>
              <a:rPr lang="zh-CN" altLang="en-US" sz="2600" dirty="0"/>
              <a:t>期末</a:t>
            </a:r>
            <a:r>
              <a:rPr sz="2600" dirty="0"/>
              <a:t>考试</a:t>
            </a:r>
            <a:endParaRPr lang="en-US" sz="2600" dirty="0"/>
          </a:p>
          <a:p>
            <a:pPr lvl="2" eaLnBrk="1" hangingPunct="1">
              <a:defRPr/>
            </a:pPr>
            <a:r>
              <a:rPr lang="zh-CN" altLang="en-US" dirty="0">
                <a:cs typeface="+mn-cs"/>
              </a:rPr>
              <a:t>要求在每次上机前做好分析、算法设计和</a:t>
            </a:r>
            <a:r>
              <a:rPr lang="zh-CN" altLang="en-US" dirty="0" smtClean="0">
                <a:cs typeface="+mn-cs"/>
              </a:rPr>
              <a:t>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不要在机房上机时才开始编程</a:t>
            </a:r>
            <a:endParaRPr lang="en-US" dirty="0" smtClean="0">
              <a:solidFill>
                <a:srgbClr val="FF0000"/>
              </a:solidFill>
              <a:cs typeface="+mn-cs"/>
            </a:endParaRPr>
          </a:p>
          <a:p>
            <a:pPr lvl="1" eaLnBrk="1" hangingPunct="1">
              <a:defRPr/>
            </a:pPr>
            <a:r>
              <a:rPr lang="zh-CN" altLang="en-US" sz="2600" dirty="0" smtClean="0"/>
              <a:t>无上机成绩</a:t>
            </a:r>
            <a:r>
              <a:rPr lang="en-US" altLang="zh-CN" sz="2600" dirty="0" smtClean="0">
                <a:sym typeface="Wingdings" panose="05000000000000000000" pitchFamily="2" charset="2"/>
              </a:rPr>
              <a:t></a:t>
            </a:r>
            <a:r>
              <a:rPr lang="zh-CN" altLang="en-US" sz="2600" dirty="0" smtClean="0">
                <a:sym typeface="Wingdings" panose="05000000000000000000" pitchFamily="2" charset="2"/>
              </a:rPr>
              <a:t>期末成绩</a:t>
            </a:r>
            <a:r>
              <a:rPr lang="en-US" altLang="zh-CN" sz="2600" dirty="0" smtClean="0"/>
              <a:t>59</a:t>
            </a:r>
          </a:p>
          <a:p>
            <a:pPr lvl="1" eaLnBrk="1" hangingPunct="1">
              <a:defRPr/>
            </a:pPr>
            <a:r>
              <a:rPr lang="en-US" altLang="zh-CN" sz="2600" dirty="0" smtClean="0"/>
              <a:t>Need </a:t>
            </a:r>
            <a:r>
              <a:rPr lang="en-US" altLang="zh-CN" sz="2600" dirty="0"/>
              <a:t>Deadline!</a:t>
            </a:r>
          </a:p>
          <a:p>
            <a:pPr eaLnBrk="1" hangingPunct="1">
              <a:defRPr/>
            </a:pPr>
            <a:r>
              <a:rPr lang="zh-CN" altLang="en-US" dirty="0" smtClean="0">
                <a:cs typeface="+mn-cs"/>
              </a:rPr>
              <a:t>课程主页</a:t>
            </a:r>
            <a:endParaRPr lang="en-US" altLang="zh-CN" dirty="0" smtClean="0">
              <a:cs typeface="+mn-cs"/>
            </a:endParaRPr>
          </a:p>
          <a:p>
            <a:pPr lvl="1" eaLnBrk="1" hangingPunct="1">
              <a:defRPr/>
            </a:pPr>
            <a:r>
              <a:rPr lang="en-US" altLang="zh-CN" dirty="0" smtClean="0">
                <a:cs typeface="+mn-cs"/>
              </a:rPr>
              <a:t>xinweijiang.github.io/course/ds-a</a:t>
            </a: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dirty="0"/>
              <a:t>6</a:t>
            </a:r>
            <a:r>
              <a:rPr dirty="0" smtClean="0">
                <a:cs typeface="+mn-cs"/>
              </a:rPr>
              <a:t>次</a:t>
            </a:r>
            <a:r>
              <a:rPr lang="zh-CN" altLang="en-US" dirty="0">
                <a:cs typeface="+mn-cs"/>
              </a:rPr>
              <a:t>，</a:t>
            </a:r>
            <a:r>
              <a:rPr dirty="0" smtClean="0">
                <a:cs typeface="+mn-cs"/>
              </a:rPr>
              <a:t>每次</a:t>
            </a:r>
            <a:r>
              <a:rPr lang="en-US" altLang="zh-CN" dirty="0">
                <a:cs typeface="+mn-cs"/>
              </a:rPr>
              <a:t>4</a:t>
            </a:r>
            <a:r>
              <a:rPr dirty="0">
                <a:cs typeface="+mn-cs"/>
              </a:rPr>
              <a:t>个课时</a:t>
            </a:r>
            <a:r>
              <a:rPr dirty="0" smtClean="0">
                <a:cs typeface="+mn-cs"/>
              </a:rPr>
              <a:t>，具体时间地点待定</a:t>
            </a:r>
            <a:endParaRPr dirty="0">
              <a:cs typeface="+mn-cs"/>
            </a:endParaRPr>
          </a:p>
          <a:p>
            <a:pPr marL="342891" lvl="1" indent="-342891">
              <a:buClr>
                <a:schemeClr val="tx2"/>
              </a:buClr>
              <a:defRPr/>
            </a:pPr>
            <a:endParaRPr dirty="0">
              <a:cs typeface="+mn-cs"/>
            </a:endParaRPr>
          </a:p>
          <a:p>
            <a:pPr>
              <a:defRPr/>
            </a:pPr>
            <a:endParaRPr lang="zh-CN" altLang="en-US" dirty="0">
              <a:cs typeface="+mn-cs"/>
            </a:endParaRPr>
          </a:p>
        </p:txBody>
      </p:sp>
      <p:pic>
        <p:nvPicPr>
          <p:cNvPr id="4096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328" y="3284984"/>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8184232" y="1052736"/>
            <a:ext cx="3744416" cy="1872208"/>
          </a:xfrm>
          <a:prstGeom prst="wedgeRoundRectCallout">
            <a:avLst>
              <a:gd name="adj1" fmla="val -57942"/>
              <a:gd name="adj2" fmla="val 28115"/>
              <a:gd name="adj3" fmla="val 16667"/>
            </a:avLst>
          </a:prstGeom>
          <a:ln>
            <a:solidFill>
              <a:srgbClr val="0000CC"/>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rgbClr val="0000CC"/>
                </a:solidFill>
              </a:rPr>
              <a:t>鼓励大家互相帮助</a:t>
            </a:r>
            <a:r>
              <a:rPr lang="zh-CN" altLang="en-US" sz="2400" dirty="0" smtClean="0">
                <a:solidFill>
                  <a:srgbClr val="0000CC"/>
                </a:solidFill>
              </a:rPr>
              <a:t>，特别是在写上机代码时，请留下</a:t>
            </a:r>
            <a:r>
              <a:rPr lang="zh-CN" altLang="en-US" sz="2400" dirty="0">
                <a:solidFill>
                  <a:srgbClr val="0000CC"/>
                </a:solidFill>
              </a:rPr>
              <a:t>证据，期末的时候可以加分（直接将作业</a:t>
            </a:r>
            <a:r>
              <a:rPr lang="zh-CN" altLang="en-US" sz="2400" dirty="0" smtClean="0">
                <a:solidFill>
                  <a:srgbClr val="0000CC"/>
                </a:solidFill>
              </a:rPr>
              <a:t>或代码</a:t>
            </a:r>
            <a:r>
              <a:rPr lang="zh-CN" altLang="en-US" sz="2400" dirty="0">
                <a:solidFill>
                  <a:srgbClr val="0000CC"/>
                </a:solidFill>
              </a:rPr>
              <a:t>给别人是抄袭不是互助）</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normAutofit fontScale="90000"/>
          </a:bodyPr>
          <a:lstStyle/>
          <a:p>
            <a:r>
              <a:rPr lang="zh-CN" altLang="en-US" smtClean="0"/>
              <a:t>课程要求</a:t>
            </a:r>
          </a:p>
        </p:txBody>
      </p:sp>
      <p:sp>
        <p:nvSpPr>
          <p:cNvPr id="10243" name="内容占位符 2"/>
          <p:cNvSpPr>
            <a:spLocks noGrp="1"/>
          </p:cNvSpPr>
          <p:nvPr>
            <p:ph idx="1"/>
          </p:nvPr>
        </p:nvSpPr>
        <p:spPr>
          <a:xfrm>
            <a:off x="838200" y="983778"/>
            <a:ext cx="8713389" cy="5193185"/>
          </a:xfrm>
        </p:spPr>
        <p:txBody>
          <a:bodyPr/>
          <a:lstStyle/>
          <a:p>
            <a:pPr>
              <a:defRPr/>
            </a:pPr>
            <a:r>
              <a:rPr lang="zh-CN" altLang="en-US" sz="2800" dirty="0"/>
              <a:t>课前预习，课后复习</a:t>
            </a:r>
          </a:p>
          <a:p>
            <a:pPr>
              <a:defRPr/>
            </a:pPr>
            <a:r>
              <a:rPr lang="zh-CN" altLang="en-US" sz="2800" dirty="0"/>
              <a:t>不拘于课堂讲授，广泛阅读，勤于思考</a:t>
            </a:r>
          </a:p>
          <a:p>
            <a:pPr>
              <a:defRPr/>
            </a:pPr>
            <a:r>
              <a:rPr lang="zh-CN" altLang="en-US" sz="2800" strike="sngStrike" dirty="0"/>
              <a:t>不迟到、不早退（抽查点名）</a:t>
            </a:r>
            <a:endParaRPr lang="en-US" altLang="zh-CN" sz="2800" strike="sngStrike" dirty="0"/>
          </a:p>
          <a:p>
            <a:pPr>
              <a:defRPr/>
            </a:pPr>
            <a:r>
              <a:rPr lang="zh-CN" altLang="en-US" sz="2800" dirty="0"/>
              <a:t>上课不说话，但请积极参加课堂互动</a:t>
            </a:r>
            <a:endParaRPr lang="en-US" altLang="zh-CN" sz="2800" dirty="0"/>
          </a:p>
          <a:p>
            <a:pPr lvl="1">
              <a:defRPr/>
            </a:pPr>
            <a:r>
              <a:rPr sz="2400" dirty="0">
                <a:ea typeface="黑体" pitchFamily="49" charset="-122"/>
              </a:rPr>
              <a:t>有疑问无需举手随时打断我并提出问题</a:t>
            </a:r>
            <a:endParaRPr lang="en-US" altLang="zh-CN" sz="2400" dirty="0"/>
          </a:p>
          <a:p>
            <a:pPr lvl="1">
              <a:defRPr/>
            </a:pPr>
            <a:r>
              <a:rPr lang="en-US" altLang="zh-CN" sz="2800" dirty="0">
                <a:solidFill>
                  <a:srgbClr val="0000CC"/>
                </a:solidFill>
              </a:rPr>
              <a:t>If (</a:t>
            </a:r>
            <a:r>
              <a:rPr sz="2800" dirty="0">
                <a:solidFill>
                  <a:srgbClr val="0000CC"/>
                </a:solidFill>
                <a:ea typeface="黑体" pitchFamily="49" charset="-122"/>
              </a:rPr>
              <a:t>积极参与课堂讨论</a:t>
            </a:r>
            <a:r>
              <a:rPr lang="en-US" altLang="zh-CN" sz="2800" dirty="0">
                <a:solidFill>
                  <a:srgbClr val="0000CC"/>
                </a:solidFill>
              </a:rPr>
              <a:t>) </a:t>
            </a:r>
            <a:r>
              <a:rPr sz="2800" dirty="0">
                <a:solidFill>
                  <a:srgbClr val="0000CC"/>
                </a:solidFill>
                <a:ea typeface="黑体" pitchFamily="49" charset="-122"/>
              </a:rPr>
              <a:t>平时分</a:t>
            </a:r>
            <a:r>
              <a:rPr lang="en-US" altLang="zh-CN" sz="2800" dirty="0">
                <a:solidFill>
                  <a:srgbClr val="0000CC"/>
                </a:solidFill>
              </a:rPr>
              <a:t>++;</a:t>
            </a:r>
            <a:endParaRPr sz="2800" dirty="0">
              <a:solidFill>
                <a:srgbClr val="0000CC"/>
              </a:solidFill>
              <a:ea typeface="黑体" pitchFamily="49" charset="-122"/>
            </a:endParaRPr>
          </a:p>
          <a:p>
            <a:pPr>
              <a:defRPr/>
            </a:pPr>
            <a:r>
              <a:rPr lang="zh-CN" altLang="en-US" sz="2800" dirty="0"/>
              <a:t>作业按时完成，重视上机实践</a:t>
            </a:r>
            <a:endParaRPr lang="en-US" altLang="zh-CN" sz="2800" dirty="0"/>
          </a:p>
          <a:p>
            <a:pPr>
              <a:defRPr/>
            </a:pPr>
            <a:r>
              <a:rPr lang="zh-CN" altLang="en-US" sz="2800" dirty="0"/>
              <a:t>知识拓展</a:t>
            </a:r>
            <a:r>
              <a:rPr lang="en-US" altLang="zh-CN" sz="2800" dirty="0"/>
              <a:t>——</a:t>
            </a:r>
            <a:r>
              <a:rPr lang="zh-CN" altLang="en-US" sz="2800" dirty="0"/>
              <a:t>查阅资料了解经典数据结构及算法在相关领域的应用</a:t>
            </a:r>
          </a:p>
          <a:p>
            <a:pPr>
              <a:defRPr/>
            </a:pPr>
            <a:endParaRPr lang="en-US" altLang="zh-CN" sz="2800" dirty="0"/>
          </a:p>
          <a:p>
            <a:pPr lvl="1">
              <a:defRPr/>
            </a:pPr>
            <a:endParaRPr lang="zh-CN" altLang="en-US" sz="2400" dirty="0"/>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589" y="4422780"/>
            <a:ext cx="2305051"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9541" y="2278065"/>
            <a:ext cx="20875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95551" y="5991229"/>
            <a:ext cx="7545388" cy="646331"/>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54779" y="692151"/>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b="1" smtClean="0"/>
              <a:t>编程风格要求</a:t>
            </a:r>
          </a:p>
        </p:txBody>
      </p:sp>
      <p:sp>
        <p:nvSpPr>
          <p:cNvPr id="16387" name="内容占位符 2"/>
          <p:cNvSpPr>
            <a:spLocks noGrp="1"/>
          </p:cNvSpPr>
          <p:nvPr>
            <p:ph idx="1"/>
          </p:nvPr>
        </p:nvSpPr>
        <p:spPr>
          <a:xfrm>
            <a:off x="838200" y="836712"/>
            <a:ext cx="10515600" cy="5193185"/>
          </a:xfrm>
        </p:spPr>
        <p:txBody>
          <a:bodyPr/>
          <a:lstStyle/>
          <a:p>
            <a:pPr>
              <a:defRPr/>
            </a:pPr>
            <a:r>
              <a:rPr lang="zh-CN" altLang="en-US" sz="2400" dirty="0"/>
              <a:t>结构化程序设计方法</a:t>
            </a:r>
          </a:p>
          <a:p>
            <a:pPr>
              <a:defRPr/>
            </a:pPr>
            <a:r>
              <a:rPr lang="zh-CN" altLang="en-US" sz="2400" dirty="0"/>
              <a:t>文档化</a:t>
            </a:r>
          </a:p>
          <a:p>
            <a:pPr>
              <a:defRPr/>
            </a:pPr>
            <a:r>
              <a:rPr lang="zh-CN" altLang="en-US" sz="2400" dirty="0"/>
              <a:t>诚实代码</a:t>
            </a:r>
          </a:p>
          <a:p>
            <a:pPr>
              <a:defRPr/>
            </a:pPr>
            <a:r>
              <a:rPr lang="zh-CN" altLang="en-US" sz="2400" dirty="0"/>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854" y="2965296"/>
            <a:ext cx="5616624" cy="35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6816080" y="3140968"/>
            <a:ext cx="4996006" cy="324036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normAutofit fontScale="90000"/>
          </a:bodyPr>
          <a:lstStyle/>
          <a:p>
            <a:r>
              <a:rPr lang="zh-CN" altLang="en-US" dirty="0" smtClean="0"/>
              <a:t>关于上机作业</a:t>
            </a:r>
          </a:p>
        </p:txBody>
      </p:sp>
      <p:sp>
        <p:nvSpPr>
          <p:cNvPr id="3" name="内容占位符 2"/>
          <p:cNvSpPr>
            <a:spLocks noGrp="1"/>
          </p:cNvSpPr>
          <p:nvPr>
            <p:ph idx="1"/>
          </p:nvPr>
        </p:nvSpPr>
        <p:spPr/>
        <p:txBody>
          <a:bodyPr>
            <a:normAutofit fontScale="92500" lnSpcReduction="10000"/>
          </a:bodyPr>
          <a:lstStyle/>
          <a:p>
            <a:pPr>
              <a:defRPr/>
            </a:pPr>
            <a:r>
              <a:rPr lang="zh-CN" altLang="en-US" dirty="0"/>
              <a:t>上机作业随时提问并增加需求</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t>Dancing</a:t>
            </a:r>
          </a:p>
          <a:p>
            <a:pPr>
              <a:defRPr/>
            </a:pPr>
            <a:endParaRPr lang="en-US" altLang="zh-CN" dirty="0"/>
          </a:p>
          <a:p>
            <a:pPr>
              <a:defRPr/>
            </a:pPr>
            <a:endParaRPr lang="en-US" altLang="zh-CN" dirty="0"/>
          </a:p>
          <a:p>
            <a:pPr>
              <a:defRPr/>
            </a:pPr>
            <a:endParaRPr lang="en-US" altLang="zh-CN" dirty="0"/>
          </a:p>
          <a:p>
            <a:pPr>
              <a:defRPr/>
            </a:pPr>
            <a:r>
              <a:rPr lang="zh-CN" altLang="en-US" dirty="0"/>
              <a:t>限时程序</a:t>
            </a:r>
            <a:r>
              <a:rPr lang="zh-CN" altLang="en-US" dirty="0" smtClean="0"/>
              <a:t>编写</a:t>
            </a:r>
            <a:endParaRPr lang="en-US" altLang="zh-CN" dirty="0" smtClean="0"/>
          </a:p>
          <a:p>
            <a:pPr lvl="1">
              <a:defRPr/>
            </a:pPr>
            <a:r>
              <a:rPr lang="en-US" altLang="zh-CN" dirty="0" err="1" smtClean="0"/>
              <a:t>Leetcode</a:t>
            </a:r>
            <a:endParaRPr lang="zh-CN" altLang="en-US" dirty="0"/>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375502"/>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3932536" y="1375502"/>
            <a:ext cx="1332931" cy="1680847"/>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1924051"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891" indent="-342891"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080" lvl="1" indent="-342891" algn="l">
              <a:buFont typeface="Arial" panose="020B0604020202020204" pitchFamily="34" charset="0"/>
              <a:buChar char="•"/>
              <a:defRPr/>
            </a:pPr>
            <a:r>
              <a:rPr lang="zh-CN" altLang="en-US" sz="3200" b="0" dirty="0"/>
              <a:t>封装性</a:t>
            </a:r>
            <a:endParaRPr lang="en-US" altLang="zh-CN" sz="3200" b="0" dirty="0"/>
          </a:p>
          <a:p>
            <a:pPr marL="800080" lvl="1" indent="-342891" algn="l">
              <a:buFont typeface="Arial" panose="020B0604020202020204" pitchFamily="34" charset="0"/>
              <a:buChar char="•"/>
              <a:defRPr/>
            </a:pPr>
            <a:r>
              <a:rPr lang="zh-CN" altLang="en-US" sz="3200" b="0" dirty="0"/>
              <a:t>继承性</a:t>
            </a:r>
            <a:endParaRPr lang="en-US" altLang="zh-CN" sz="3200" b="0" dirty="0"/>
          </a:p>
          <a:p>
            <a:pPr marL="800080" lvl="1" indent="-342891" algn="l">
              <a:buFont typeface="Arial" panose="020B0604020202020204" pitchFamily="34" charset="0"/>
              <a:buChar char="•"/>
              <a:defRPr/>
            </a:pPr>
            <a:r>
              <a:rPr lang="zh-CN" altLang="en-US" sz="3200" b="0" dirty="0"/>
              <a:t>多态性</a:t>
            </a:r>
            <a:endParaRPr lang="en-US" altLang="zh-CN" sz="3200" b="0" dirty="0"/>
          </a:p>
          <a:p>
            <a:pPr marL="800080" lvl="1" indent="-342891" algn="l">
              <a:buFont typeface="Arial" panose="020B0604020202020204" pitchFamily="34" charset="0"/>
              <a:buChar char="•"/>
              <a:defRPr/>
            </a:pPr>
            <a:r>
              <a:rPr lang="zh-CN" altLang="en-US" sz="3200" b="0" dirty="0"/>
              <a:t>抽象性</a:t>
            </a:r>
            <a:endParaRPr lang="en-US" altLang="zh-CN" sz="3200" b="0" dirty="0"/>
          </a:p>
          <a:p>
            <a:pPr marL="342891" indent="-342891"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631951" y="333379"/>
            <a:ext cx="9144000" cy="1139825"/>
          </a:xfrm>
          <a:prstGeom prst="rect">
            <a:avLst/>
          </a:prstGeom>
          <a:noFill/>
          <a:ln w="9525" algn="ctr">
            <a:noFill/>
            <a:miter lim="800000"/>
            <a:headEnd/>
            <a:tailEnd/>
          </a:ln>
          <a:effectLst/>
        </p:spPr>
        <p:txBody>
          <a:bodyPr lIns="92075" tIns="46039" rIns="92075" bIns="46039"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1847852" y="1484314"/>
          <a:ext cx="8351839" cy="895798"/>
        </p:xfrm>
        <a:graphic>
          <a:graphicData uri="http://schemas.openxmlformats.org/drawingml/2006/table">
            <a:tbl>
              <a:tblPr/>
              <a:tblGrid>
                <a:gridCol w="8351839"/>
              </a:tblGrid>
              <a:tr h="895797">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3" marB="45563" anchor="ctr" horzOverflow="overflow">
                    <a:lnL cap="flat">
                      <a:noFill/>
                    </a:lnL>
                    <a:lnR cap="flat">
                      <a:noFill/>
                    </a:lnR>
                    <a:lnT cap="flat">
                      <a:noFill/>
                    </a:lnT>
                    <a:lnB cap="flat">
                      <a:noFill/>
                    </a:lnB>
                    <a:lnTlToBr>
                      <a:noFill/>
                    </a:lnTlToBr>
                    <a:lnBlToTr>
                      <a:noFill/>
                    </a:lnBlToTr>
                    <a:noFill/>
                  </a:tcPr>
                </a:tc>
              </a:tr>
            </a:tbl>
          </a:graphicData>
        </a:graphic>
      </p:graphicFrame>
      <p:sp>
        <p:nvSpPr>
          <p:cNvPr id="75785" name="Rectangle 9"/>
          <p:cNvSpPr>
            <a:spLocks noChangeArrowheads="1"/>
          </p:cNvSpPr>
          <p:nvPr/>
        </p:nvSpPr>
        <p:spPr bwMode="auto">
          <a:xfrm>
            <a:off x="1847855" y="2565401"/>
            <a:ext cx="8424863" cy="131112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1847851" y="4292601"/>
            <a:ext cx="8280400"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1847855" y="5229227"/>
            <a:ext cx="8785225"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5792"/>
                                        </p:tgtEl>
                                        <p:attrNameLst>
                                          <p:attrName>style.visibility</p:attrName>
                                        </p:attrNameLst>
                                      </p:cBhvr>
                                      <p:to>
                                        <p:strVal val="visible"/>
                                      </p:to>
                                    </p:set>
                                    <p:animEffect transition="in" filter="blinds(vertical)">
                                      <p:cBhvr>
                                        <p:cTn id="7" dur="500"/>
                                        <p:tgtEl>
                                          <p:spTgt spid="75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5"/>
                                        </p:tgtEl>
                                        <p:attrNameLst>
                                          <p:attrName>style.visibility</p:attrName>
                                        </p:attrNameLst>
                                      </p:cBhvr>
                                      <p:to>
                                        <p:strVal val="visible"/>
                                      </p:to>
                                    </p:set>
                                    <p:animEffect transition="in" filter="blinds(vertical)">
                                      <p:cBhvr>
                                        <p:cTn id="12" dur="500"/>
                                        <p:tgtEl>
                                          <p:spTgt spid="75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6"/>
                                        </p:tgtEl>
                                        <p:attrNameLst>
                                          <p:attrName>style.visibility</p:attrName>
                                        </p:attrNameLst>
                                      </p:cBhvr>
                                      <p:to>
                                        <p:strVal val="visible"/>
                                      </p:to>
                                    </p:set>
                                    <p:animEffect transition="in" filter="blinds(vertical)">
                                      <p:cBhvr>
                                        <p:cTn id="17" dur="500"/>
                                        <p:tgtEl>
                                          <p:spTgt spid="75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787"/>
                                        </p:tgtEl>
                                        <p:attrNameLst>
                                          <p:attrName>style.visibility</p:attrName>
                                        </p:attrNameLst>
                                      </p:cBhvr>
                                      <p:to>
                                        <p:strVal val="visible"/>
                                      </p:to>
                                    </p:set>
                                    <p:animEffect transition="in" filter="blinds(vertical)">
                                      <p:cBhvr>
                                        <p:cTn id="22"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6" grpId="0"/>
      <p:bldP spid="7578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703512" y="1268760"/>
            <a:ext cx="8856658" cy="4672048"/>
          </a:xfrm>
          <a:prstGeom prst="rect">
            <a:avLst/>
          </a:prstGeom>
          <a:noFill/>
          <a:ln w="9525" algn="ctr">
            <a:noFill/>
            <a:miter lim="800000"/>
            <a:headEnd/>
            <a:tailEnd/>
          </a:ln>
          <a:effectLst/>
        </p:spPr>
        <p:txBody>
          <a:bodyPr wrap="square"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
        <p:nvSpPr>
          <p:cNvPr id="2" name="椭圆形标注 1"/>
          <p:cNvSpPr/>
          <p:nvPr/>
        </p:nvSpPr>
        <p:spPr bwMode="auto">
          <a:xfrm>
            <a:off x="7752184" y="5949280"/>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en-US" altLang="zh-CN" sz="1100" dirty="0" err="1">
                <a:solidFill>
                  <a:schemeClr val="tx1"/>
                </a:solidFill>
                <a:latin typeface="Tahoma" panose="020B0604030504040204" pitchFamily="34" charset="0"/>
                <a:ea typeface="黑体" panose="02010609060101010101" pitchFamily="49" charset="-122"/>
              </a:rPr>
              <a:t>Github</a:t>
            </a:r>
            <a:endParaRPr lang="zh-CN" altLang="en-US" sz="1100" dirty="0">
              <a:solidFill>
                <a:schemeClr val="tx1"/>
              </a:solidFill>
              <a:latin typeface="Tahoma" panose="020B060403050404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blinds(vertical)">
                                      <p:cBhvr>
                                        <p:cTn id="7" dur="500"/>
                                        <p:tgtEl>
                                          <p:spTgt spid="768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blinds(vertical)">
                                      <p:cBhvr>
                                        <p:cTn id="12" dur="500"/>
                                        <p:tgtEl>
                                          <p:spTgt spid="768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blinds(vertical)">
                                      <p:cBhvr>
                                        <p:cTn id="17" dur="500"/>
                                        <p:tgtEl>
                                          <p:spTgt spid="7680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blinds(vertical)">
                                      <p:cBhvr>
                                        <p:cTn id="22" dur="500"/>
                                        <p:tgtEl>
                                          <p:spTgt spid="768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blinds(vertical)">
                                      <p:cBhvr>
                                        <p:cTn id="27" dur="500"/>
                                        <p:tgtEl>
                                          <p:spTgt spid="768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p:txBody>
          <a:bodyPr/>
          <a:lstStyle/>
          <a:p>
            <a:pPr eaLnBrk="1" hangingPunct="1">
              <a:defRPr/>
            </a:pPr>
            <a:r>
              <a:rPr lang="zh-CN" altLang="en-US" dirty="0">
                <a:latin typeface="楷体_GB2312" pitchFamily="49" charset="-122"/>
              </a:rPr>
              <a:t>模板类</a:t>
            </a:r>
          </a:p>
          <a:p>
            <a:pPr eaLnBrk="1" hangingPunct="1">
              <a:defRPr/>
            </a:pPr>
            <a:r>
              <a:rPr lang="zh-CN" altLang="en-US" dirty="0">
                <a:latin typeface="楷体_GB2312" pitchFamily="49" charset="-122"/>
              </a:rPr>
              <a:t>引用与指针</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a:t>
            </a:r>
          </a:p>
          <a:p>
            <a:pPr eaLnBrk="1" hangingPunct="1">
              <a:defRPr/>
            </a:pPr>
            <a:r>
              <a:rPr lang="zh-CN" altLang="en-US" dirty="0">
                <a:latin typeface="Times New Roman" panose="02020603050405020304" pitchFamily="18" charset="0"/>
                <a:cs typeface="Times New Roman" panose="02020603050405020304" pitchFamily="18" charset="0"/>
              </a:rPr>
              <a:t>递归函数</a:t>
            </a:r>
          </a:p>
          <a:p>
            <a:pPr eaLnBrk="1" hangingPunct="1">
              <a:defRPr/>
            </a:pPr>
            <a:r>
              <a:rPr lang="zh-CN" altLang="en-US" dirty="0">
                <a:latin typeface="Times New Roman" panose="02020603050405020304" pitchFamily="18" charset="0"/>
                <a:cs typeface="Times New Roman" panose="02020603050405020304" pitchFamily="18" charset="0"/>
              </a:rPr>
              <a:t>内存分配与释放：</a:t>
            </a:r>
            <a:r>
              <a:rPr lang="en-US" altLang="zh-CN" dirty="0">
                <a:latin typeface="Times New Roman" panose="02020603050405020304" pitchFamily="18" charset="0"/>
                <a:cs typeface="Times New Roman" panose="02020603050405020304" pitchFamily="18" charset="0"/>
              </a:rPr>
              <a:t>new</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delete</a:t>
            </a:r>
          </a:p>
          <a:p>
            <a:pPr eaLnBrk="1" hangingPunct="1">
              <a:defRPr/>
            </a:pPr>
            <a:r>
              <a:rPr lang="zh-CN" altLang="en-US" dirty="0">
                <a:latin typeface="Times New Roman" panose="02020603050405020304" pitchFamily="18" charset="0"/>
                <a:cs typeface="Times New Roman" panose="02020603050405020304" pitchFamily="18" charset="0"/>
              </a:rPr>
              <a:t>异常处理：</a:t>
            </a:r>
            <a:r>
              <a:rPr lang="en-US" altLang="zh-CN" dirty="0">
                <a:latin typeface="Times New Roman" panose="02020603050405020304" pitchFamily="18" charset="0"/>
                <a:cs typeface="Times New Roman" panose="02020603050405020304" pitchFamily="18" charset="0"/>
              </a:rPr>
              <a:t>try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catch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throw</a:t>
            </a:r>
          </a:p>
          <a:p>
            <a:pPr eaLnBrk="1" hangingPunct="1">
              <a:defRPr/>
            </a:pPr>
            <a:r>
              <a:rPr lang="zh-CN" altLang="en-US" dirty="0">
                <a:latin typeface="Times New Roman" panose="02020603050405020304" pitchFamily="18" charset="0"/>
                <a:cs typeface="Times New Roman" panose="02020603050405020304" pitchFamily="18" charset="0"/>
              </a:rPr>
              <a:t>预编译指令</a:t>
            </a:r>
          </a:p>
          <a:p>
            <a:pPr eaLnBrk="1" hangingPunct="1">
              <a:defRPr/>
            </a:pPr>
            <a:r>
              <a:rPr lang="zh-CN" altLang="en-US" dirty="0">
                <a:latin typeface="楷体_GB2312" pitchFamily="49" charset="-122"/>
              </a:rPr>
              <a:t>友元</a:t>
            </a:r>
          </a:p>
          <a:p>
            <a:pPr eaLnBrk="1" hangingPunct="1">
              <a:defRPr/>
            </a:pPr>
            <a:r>
              <a:rPr lang="zh-CN" altLang="en-US" dirty="0">
                <a:latin typeface="楷体_GB2312" pitchFamily="49" charset="-122"/>
              </a:rPr>
              <a:t>操作符重载</a:t>
            </a:r>
          </a:p>
          <a:p>
            <a:pPr eaLnBrk="1" hangingPunct="1">
              <a:defRPr/>
            </a:pPr>
            <a:r>
              <a:rPr lang="zh-CN" altLang="en-US" dirty="0">
                <a:latin typeface="楷体_GB2312" pitchFamily="49" charset="-122"/>
              </a:rPr>
              <a:t>程序的测试和调试</a:t>
            </a:r>
          </a:p>
        </p:txBody>
      </p:sp>
      <p:sp>
        <p:nvSpPr>
          <p:cNvPr id="49157" name="Oval 4"/>
          <p:cNvSpPr>
            <a:spLocks noChangeArrowheads="1"/>
          </p:cNvSpPr>
          <p:nvPr/>
        </p:nvSpPr>
        <p:spPr bwMode="auto">
          <a:xfrm>
            <a:off x="10028243"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8" name="Oval 7"/>
          <p:cNvSpPr>
            <a:spLocks noChangeArrowheads="1"/>
          </p:cNvSpPr>
          <p:nvPr/>
        </p:nvSpPr>
        <p:spPr bwMode="auto">
          <a:xfrm>
            <a:off x="9409118" y="469902"/>
            <a:ext cx="287337"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9" name="Oval 8"/>
          <p:cNvSpPr>
            <a:spLocks noChangeArrowheads="1"/>
          </p:cNvSpPr>
          <p:nvPr/>
        </p:nvSpPr>
        <p:spPr bwMode="auto">
          <a:xfrm>
            <a:off x="8874127" y="463551"/>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 name="矩形 1">
            <a:hlinkClick r:id="rId2" action="ppaction://hlinksldjump"/>
          </p:cNvPr>
          <p:cNvSpPr/>
          <p:nvPr/>
        </p:nvSpPr>
        <p:spPr bwMode="auto">
          <a:xfrm>
            <a:off x="9660904" y="6401817"/>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latin typeface="Times New Roman" pitchFamily="18" charset="0"/>
              </a:rPr>
              <a:t>Q1</a:t>
            </a:r>
            <a:r>
              <a:rPr lang="zh-CN" altLang="en-US" sz="3200">
                <a:latin typeface="Times New Roman" pitchFamily="18" charset="0"/>
              </a:rPr>
              <a:t>： 函数的参数传递</a:t>
            </a:r>
          </a:p>
        </p:txBody>
      </p:sp>
      <p:sp>
        <p:nvSpPr>
          <p:cNvPr id="227331" name="Rectangle 3"/>
          <p:cNvSpPr>
            <a:spLocks noChangeArrowheads="1"/>
          </p:cNvSpPr>
          <p:nvPr/>
        </p:nvSpPr>
        <p:spPr bwMode="auto">
          <a:xfrm>
            <a:off x="1847851" y="1612900"/>
            <a:ext cx="4572000" cy="156966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3503617" y="3371851"/>
            <a:ext cx="4537075" cy="156966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5411792" y="5116513"/>
            <a:ext cx="5221287" cy="1569660"/>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6562730" y="1755778"/>
            <a:ext cx="3781425" cy="1323439"/>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8147052" y="3268666"/>
            <a:ext cx="2520951" cy="1631216"/>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1774828" y="5213353"/>
            <a:ext cx="3384551" cy="1323439"/>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3814"/>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6591" y="3182465"/>
            <a:ext cx="1998663" cy="130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3852868" y="3642840"/>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979" y="4819178"/>
            <a:ext cx="1484313" cy="16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3860804" y="4931889"/>
            <a:ext cx="6048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。拥有编程思维会有益于孩子的成长，而且变成已经进入中高考，在孩子的择校竞争力上发挥巨大作用！不仅如此，孩子还能在学习编程的同时练习英语，增强国际竞争力，拥有国际化视野。</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8467" y="1002829"/>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5691" y="1006004"/>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5929" y="1006004"/>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51" y="1006004"/>
            <a:ext cx="1862139"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0204" y="764704"/>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latin typeface="Times New Roman" pitchFamily="18" charset="0"/>
              </a:rPr>
              <a:t>Q2</a:t>
            </a:r>
            <a:r>
              <a:rPr lang="zh-CN" altLang="en-US" sz="3200">
                <a:latin typeface="Times New Roman" pitchFamily="18" charset="0"/>
              </a:rPr>
              <a:t>：引用 </a:t>
            </a:r>
            <a:r>
              <a:rPr lang="en-US" altLang="zh-CN" sz="3200">
                <a:latin typeface="Times New Roman" pitchFamily="18" charset="0"/>
              </a:rPr>
              <a:t>vs.</a:t>
            </a:r>
            <a:r>
              <a:rPr lang="zh-CN" altLang="en-US" sz="3200">
                <a:latin typeface="Times New Roman" pitchFamily="18" charset="0"/>
              </a:rPr>
              <a:t>指针</a:t>
            </a:r>
          </a:p>
        </p:txBody>
      </p:sp>
      <p:sp>
        <p:nvSpPr>
          <p:cNvPr id="231427" name="Rectangle 3"/>
          <p:cNvSpPr>
            <a:spLocks noGrp="1" noChangeArrowheads="1"/>
          </p:cNvSpPr>
          <p:nvPr>
            <p:ph idx="1"/>
          </p:nvPr>
        </p:nvSpPr>
        <p:spPr>
          <a:xfrm>
            <a:off x="838200" y="983778"/>
            <a:ext cx="5617840" cy="5193185"/>
          </a:xfrm>
        </p:spPr>
        <p:txBody>
          <a:bodyPr vert="horz" wrap="square" lIns="92075" tIns="46039" rIns="92075" bIns="46039" numCol="1" rtlCol="0" anchor="ctr" anchorCtr="0" compatLnSpc="1">
            <a:prstTxWarp prst="textNoShape">
              <a:avLst/>
            </a:prstTxWarp>
            <a:normAutofit/>
          </a:bodyPr>
          <a:lstStyle/>
          <a:p>
            <a:pPr eaLnBrk="1" hangingPunct="1">
              <a:lnSpc>
                <a:spcPct val="80000"/>
              </a:lnSpc>
              <a:spcBef>
                <a:spcPct val="30000"/>
              </a:spcBef>
              <a:buClr>
                <a:schemeClr val="accent1"/>
              </a:buClr>
              <a:defRPr/>
            </a:pPr>
            <a:r>
              <a:rPr lang="zh-CN" altLang="en-US" sz="2400" dirty="0"/>
              <a:t>指针通过</a:t>
            </a:r>
            <a:r>
              <a:rPr lang="zh-CN" altLang="en-US" sz="2400" dirty="0">
                <a:solidFill>
                  <a:srgbClr val="FF0000"/>
                </a:solidFill>
              </a:rPr>
              <a:t>地址间接</a:t>
            </a:r>
            <a:r>
              <a:rPr lang="zh-CN" altLang="en-US" sz="2400" dirty="0"/>
              <a:t>访问某个变量，引用通过</a:t>
            </a:r>
            <a:r>
              <a:rPr lang="zh-CN" altLang="en-US" sz="2400" dirty="0">
                <a:solidFill>
                  <a:srgbClr val="FF0000"/>
                </a:solidFill>
              </a:rPr>
              <a:t>别名直接访问</a:t>
            </a:r>
            <a:r>
              <a:rPr lang="zh-CN" altLang="en-US" sz="2400" dirty="0"/>
              <a:t>某个变量。</a:t>
            </a:r>
          </a:p>
          <a:p>
            <a:pPr eaLnBrk="1" hangingPunct="1">
              <a:lnSpc>
                <a:spcPct val="80000"/>
              </a:lnSpc>
              <a:spcBef>
                <a:spcPct val="30000"/>
              </a:spcBef>
              <a:buClr>
                <a:schemeClr val="accent1"/>
              </a:buClr>
              <a:defRPr/>
            </a:pPr>
            <a:r>
              <a:rPr lang="zh-CN" altLang="en-US" sz="2400" dirty="0"/>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dirty="0"/>
              <a:t>指针可以指向一系列不同的对象，也可以什么都不指向。</a:t>
            </a:r>
          </a:p>
          <a:p>
            <a:pPr eaLnBrk="1" hangingPunct="1">
              <a:lnSpc>
                <a:spcPct val="80000"/>
              </a:lnSpc>
              <a:spcBef>
                <a:spcPct val="30000"/>
              </a:spcBef>
              <a:buClr>
                <a:schemeClr val="accent1"/>
              </a:buClr>
              <a:defRPr/>
            </a:pPr>
            <a:r>
              <a:rPr lang="zh-CN" altLang="en-US" sz="2400" dirty="0"/>
              <a:t>如果一个参数可能在函数中指向不同的对象或者这个参数可能不指向任何对象，则必须使用指针参数。</a:t>
            </a:r>
            <a:r>
              <a:rPr lang="zh-CN" altLang="en-US" sz="2400" dirty="0">
                <a:ea typeface="黑体" pitchFamily="2" charset="-122"/>
              </a:rPr>
              <a:t> </a:t>
            </a:r>
            <a:endParaRPr lang="zh-CN" altLang="en-US" sz="2400" dirty="0"/>
          </a:p>
        </p:txBody>
      </p:sp>
      <p:sp>
        <p:nvSpPr>
          <p:cNvPr id="231428" name="Text Box 4"/>
          <p:cNvSpPr txBox="1">
            <a:spLocks noChangeArrowheads="1"/>
          </p:cNvSpPr>
          <p:nvPr/>
        </p:nvSpPr>
        <p:spPr bwMode="auto">
          <a:xfrm>
            <a:off x="7392144" y="898755"/>
            <a:ext cx="4751388" cy="4524315"/>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8543929" y="5589591"/>
            <a:ext cx="1871663" cy="1015663"/>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latin typeface="Times New Roman" pitchFamily="18" charset="0"/>
              </a:rPr>
              <a:t>Q4</a:t>
            </a:r>
            <a:r>
              <a:rPr lang="zh-CN" altLang="en-US" sz="3200">
                <a:latin typeface="Times New Roman" pitchFamily="18" charset="0"/>
              </a:rPr>
              <a:t>：函数模板 </a:t>
            </a:r>
            <a:r>
              <a:rPr lang="en-US" altLang="zh-CN" sz="3200">
                <a:latin typeface="Times New Roman" pitchFamily="18" charset="0"/>
              </a:rPr>
              <a:t>VS. </a:t>
            </a:r>
            <a:r>
              <a:rPr lang="zh-CN" altLang="en-US" sz="3200">
                <a:latin typeface="Times New Roman" pitchFamily="18" charset="0"/>
              </a:rPr>
              <a:t>类模板</a:t>
            </a:r>
          </a:p>
        </p:txBody>
      </p:sp>
      <p:sp>
        <p:nvSpPr>
          <p:cNvPr id="234499" name="Rectangle 3"/>
          <p:cNvSpPr>
            <a:spLocks noGrp="1" noChangeArrowheads="1"/>
          </p:cNvSpPr>
          <p:nvPr>
            <p:ph idx="1"/>
          </p:nvPr>
        </p:nvSpPr>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latin typeface="Times New Roman" pitchFamily="18" charset="0"/>
              </a:rPr>
              <a:t>函数模板示例</a:t>
            </a:r>
          </a:p>
        </p:txBody>
      </p:sp>
      <p:sp>
        <p:nvSpPr>
          <p:cNvPr id="2" name="内容占位符 1"/>
          <p:cNvSpPr>
            <a:spLocks noGrp="1"/>
          </p:cNvSpPr>
          <p:nvPr>
            <p:ph idx="1"/>
          </p:nvPr>
        </p:nvSpPr>
        <p:spPr/>
        <p:txBody>
          <a:bodyPr/>
          <a:lstStyle/>
          <a:p>
            <a:endParaRPr lang="zh-CN" altLang="en-US"/>
          </a:p>
        </p:txBody>
      </p:sp>
      <p:graphicFrame>
        <p:nvGraphicFramePr>
          <p:cNvPr id="235523" name="Object 3"/>
          <p:cNvGraphicFramePr>
            <a:graphicFrameLocks noChangeAspect="1"/>
          </p:cNvGraphicFramePr>
          <p:nvPr/>
        </p:nvGraphicFramePr>
        <p:xfrm>
          <a:off x="1752604" y="2971801"/>
          <a:ext cx="4056063" cy="1536700"/>
        </p:xfrm>
        <a:graphic>
          <a:graphicData uri="http://schemas.openxmlformats.org/presentationml/2006/ole">
            <mc:AlternateContent xmlns:mc="http://schemas.openxmlformats.org/markup-compatibility/2006">
              <mc:Choice xmlns:v="urn:schemas-microsoft-com:vml" Requires="v">
                <p:oleObj spid="_x0000_s53566"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4" y="2971801"/>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6477000" y="1882779"/>
          <a:ext cx="3810000" cy="1698625"/>
        </p:xfrm>
        <a:graphic>
          <a:graphicData uri="http://schemas.openxmlformats.org/presentationml/2006/ole">
            <mc:AlternateContent xmlns:mc="http://schemas.openxmlformats.org/markup-compatibility/2006">
              <mc:Choice xmlns:v="urn:schemas-microsoft-com:vml" Requires="v">
                <p:oleObj spid="_x0000_s53567"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882779"/>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1752603" y="1219203"/>
          <a:ext cx="4095751" cy="1504951"/>
        </p:xfrm>
        <a:graphic>
          <a:graphicData uri="http://schemas.openxmlformats.org/presentationml/2006/ole">
            <mc:AlternateContent xmlns:mc="http://schemas.openxmlformats.org/markup-compatibility/2006">
              <mc:Choice xmlns:v="urn:schemas-microsoft-com:vml" Requires="v">
                <p:oleObj spid="_x0000_s53568"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3" y="1219203"/>
                        <a:ext cx="4095751" cy="15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5867404" y="1847855"/>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5375278" y="4810126"/>
          <a:ext cx="5267325" cy="1714500"/>
        </p:xfrm>
        <a:graphic>
          <a:graphicData uri="http://schemas.openxmlformats.org/presentationml/2006/ole">
            <mc:AlternateContent xmlns:mc="http://schemas.openxmlformats.org/markup-compatibility/2006">
              <mc:Choice xmlns:v="urn:schemas-microsoft-com:vml" Requires="v">
                <p:oleObj spid="_x0000_s53569"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278" y="4810126"/>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1774826" y="1125539"/>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2495554" y="1125542"/>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6456367"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716092"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2640017" y="2852740"/>
            <a:ext cx="28082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7104068" y="2060580"/>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5014914" y="4724403"/>
            <a:ext cx="5905500" cy="935039"/>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631951" y="4724400"/>
            <a:ext cx="3600451" cy="1938992"/>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5519739"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7500942" y="3824292"/>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a:t>
            </a:r>
          </a:p>
        </p:txBody>
      </p:sp>
      <p:sp>
        <p:nvSpPr>
          <p:cNvPr id="237571" name="Rectangle 3"/>
          <p:cNvSpPr>
            <a:spLocks noChangeArrowheads="1"/>
          </p:cNvSpPr>
          <p:nvPr/>
        </p:nvSpPr>
        <p:spPr bwMode="auto">
          <a:xfrm>
            <a:off x="1774828" y="1412879"/>
            <a:ext cx="8642351" cy="16557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dirty="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03391" y="3266435"/>
            <a:ext cx="4158511" cy="461665"/>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1992313" y="3916364"/>
            <a:ext cx="5603714" cy="1938992"/>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7788279" y="3195639"/>
            <a:ext cx="2647713" cy="3046988"/>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
        <p:nvSpPr>
          <p:cNvPr id="7" name="矩形 6">
            <a:hlinkClick r:id="rId2" action="ppaction://hlinksldjump"/>
          </p:cNvPr>
          <p:cNvSpPr/>
          <p:nvPr/>
        </p:nvSpPr>
        <p:spPr bwMode="auto">
          <a:xfrm>
            <a:off x="8976320" y="6525348"/>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1919292" y="1989138"/>
            <a:ext cx="8444941" cy="2308324"/>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1919288" y="1266184"/>
            <a:ext cx="6865982" cy="461665"/>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3575051" y="4508500"/>
            <a:ext cx="4681539" cy="1865126"/>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类模板实例化</a:t>
            </a:r>
            <a:endParaRPr lang="en-US" altLang="zh-CN" sz="3200" dirty="0">
              <a:latin typeface="Times New Roman" pitchFamily="18" charset="0"/>
            </a:endParaRPr>
          </a:p>
        </p:txBody>
      </p:sp>
      <p:sp>
        <p:nvSpPr>
          <p:cNvPr id="239619" name="Rectangle 3"/>
          <p:cNvSpPr>
            <a:spLocks noChangeArrowheads="1"/>
          </p:cNvSpPr>
          <p:nvPr/>
        </p:nvSpPr>
        <p:spPr bwMode="auto">
          <a:xfrm>
            <a:off x="1774828" y="1341440"/>
            <a:ext cx="8642351" cy="27352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1868492" y="4222753"/>
            <a:ext cx="8620125" cy="1643527"/>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latin typeface="Times New Roman" pitchFamily="18" charset="0"/>
              </a:rPr>
              <a:t>Q5</a:t>
            </a:r>
            <a:r>
              <a:rPr lang="zh-CN" altLang="en-US" sz="3200">
                <a:latin typeface="Times New Roman" pitchFamily="18" charset="0"/>
              </a:rPr>
              <a:t>：异常处理</a:t>
            </a:r>
          </a:p>
        </p:txBody>
      </p:sp>
      <p:sp>
        <p:nvSpPr>
          <p:cNvPr id="230404" name="Rectangle 4"/>
          <p:cNvSpPr>
            <a:spLocks noGrp="1" noChangeArrowheads="1"/>
          </p:cNvSpPr>
          <p:nvPr>
            <p:ph idx="1"/>
          </p:nvPr>
        </p:nvSpPr>
        <p:spPr/>
        <p:txBody>
          <a:bodyPr/>
          <a:lstStyle/>
          <a:p>
            <a:pPr eaLnBrk="1" hangingPunct="1">
              <a:buClr>
                <a:schemeClr val="accent1"/>
              </a:buClr>
              <a:defRPr/>
            </a:pPr>
            <a:r>
              <a:rPr lang="zh-CN" altLang="en-US" sz="2400">
                <a:latin typeface="Times New Roman" pitchFamily="18" charset="0"/>
              </a:rPr>
              <a:t>异常的识别和发出</a:t>
            </a:r>
          </a:p>
          <a:p>
            <a:pPr lvl="1" eaLnBrk="1" hangingPunct="1">
              <a:defRPr/>
            </a:pPr>
            <a:r>
              <a:rPr lang="en-US" altLang="zh-CN" b="1" i="1">
                <a:latin typeface="Times New Roman" pitchFamily="18" charset="0"/>
              </a:rPr>
              <a:t>try</a:t>
            </a:r>
            <a:r>
              <a:rPr lang="zh-CN" altLang="en-US" b="1">
                <a:latin typeface="Times New Roman" pitchFamily="18" charset="0"/>
              </a:rPr>
              <a:t>划定异常识别的代码段 </a:t>
            </a:r>
          </a:p>
          <a:p>
            <a:pPr lvl="1" eaLnBrk="1" hangingPunct="1">
              <a:defRPr/>
            </a:pPr>
            <a:r>
              <a:rPr lang="en-US" altLang="zh-CN" b="1" i="1">
                <a:latin typeface="Times New Roman" pitchFamily="18" charset="0"/>
              </a:rPr>
              <a:t>throw</a:t>
            </a:r>
            <a:r>
              <a:rPr lang="zh-CN" altLang="en-US" b="1">
                <a:latin typeface="Times New Roman" pitchFamily="18" charset="0"/>
              </a:rPr>
              <a:t>抛出异常</a:t>
            </a:r>
          </a:p>
          <a:p>
            <a:pPr eaLnBrk="1" hangingPunct="1">
              <a:buClr>
                <a:schemeClr val="accent1"/>
              </a:buClr>
              <a:defRPr/>
            </a:pPr>
            <a:r>
              <a:rPr lang="zh-CN" altLang="en-US" sz="2400">
                <a:latin typeface="Times New Roman" pitchFamily="18" charset="0"/>
              </a:rPr>
              <a:t>异常的处理</a:t>
            </a:r>
          </a:p>
          <a:p>
            <a:pPr lvl="1" eaLnBrk="1" hangingPunct="1">
              <a:defRPr/>
            </a:pPr>
            <a:r>
              <a:rPr lang="en-US" altLang="zh-CN" b="1" i="1">
                <a:latin typeface="Times New Roman" pitchFamily="18" charset="0"/>
              </a:rPr>
              <a:t>catch</a:t>
            </a:r>
            <a:r>
              <a:rPr lang="zh-CN" altLang="en-US" b="1">
                <a:latin typeface="Times New Roman" pitchFamily="18" charset="0"/>
              </a:rPr>
              <a:t>处理指定类别的异常</a:t>
            </a:r>
          </a:p>
        </p:txBody>
      </p:sp>
      <p:sp>
        <p:nvSpPr>
          <p:cNvPr id="230405" name="Text Box 5"/>
          <p:cNvSpPr txBox="1">
            <a:spLocks noChangeArrowheads="1"/>
          </p:cNvSpPr>
          <p:nvPr/>
        </p:nvSpPr>
        <p:spPr bwMode="auto">
          <a:xfrm>
            <a:off x="5807197" y="1196978"/>
            <a:ext cx="5113339" cy="5262979"/>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fontScale="90000"/>
          </a:bodyPr>
          <a:lstStyle/>
          <a:p>
            <a:pPr eaLnBrk="1" hangingPunct="1"/>
            <a:r>
              <a:rPr lang="en-US" altLang="zh-CN" dirty="0" smtClean="0"/>
              <a:t>C++</a:t>
            </a:r>
            <a:r>
              <a:rPr lang="zh-CN" altLang="en-US" dirty="0" smtClean="0"/>
              <a:t>标准库的异常类</a:t>
            </a:r>
          </a:p>
        </p:txBody>
      </p:sp>
      <p:sp>
        <p:nvSpPr>
          <p:cNvPr id="259075" name="Text Box 3"/>
          <p:cNvSpPr txBox="1">
            <a:spLocks noChangeArrowheads="1"/>
          </p:cNvSpPr>
          <p:nvPr/>
        </p:nvSpPr>
        <p:spPr bwMode="auto">
          <a:xfrm>
            <a:off x="1774829" y="1357316"/>
            <a:ext cx="8569325" cy="769441"/>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1774828" y="2224090"/>
            <a:ext cx="9074151" cy="1785104"/>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1817688" y="4135441"/>
            <a:ext cx="8850312" cy="2123658"/>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latin typeface="Times New Roman" pitchFamily="18" charset="0"/>
              </a:rPr>
              <a:t>Q6</a:t>
            </a:r>
            <a:r>
              <a:rPr lang="zh-CN" altLang="en-US" sz="2800" dirty="0">
                <a:latin typeface="Times New Roman" pitchFamily="18" charset="0"/>
              </a:rPr>
              <a:t>：静态存储分配</a:t>
            </a:r>
            <a:r>
              <a:rPr lang="en-US" altLang="zh-CN" sz="2800" dirty="0">
                <a:latin typeface="Times New Roman" pitchFamily="18" charset="0"/>
              </a:rPr>
              <a:t>VS.</a:t>
            </a:r>
            <a:r>
              <a:rPr lang="zh-CN" altLang="en-US" sz="2800" dirty="0">
                <a:latin typeface="Times New Roman" pitchFamily="18" charset="0"/>
              </a:rPr>
              <a:t>动态存储分配</a:t>
            </a:r>
          </a:p>
        </p:txBody>
      </p:sp>
      <p:sp>
        <p:nvSpPr>
          <p:cNvPr id="241667"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marL="0" indent="0">
              <a:spcBef>
                <a:spcPct val="40000"/>
              </a:spcBef>
              <a:buClr>
                <a:schemeClr val="accent1"/>
              </a:buClr>
              <a:defRPr/>
            </a:pPr>
            <a:r>
              <a:rPr lang="zh-CN" altLang="en-US" b="1" smtClean="0">
                <a:ea typeface="黑体" pitchFamily="2" charset="-122"/>
              </a:rPr>
              <a:t> 静态存储分配</a:t>
            </a:r>
          </a:p>
          <a:p>
            <a:pPr marL="0" indent="0">
              <a:spcBef>
                <a:spcPct val="40000"/>
              </a:spcBef>
              <a:buClr>
                <a:schemeClr val="accent1"/>
              </a:buClr>
              <a:buNone/>
              <a:defRPr/>
            </a:pPr>
            <a:r>
              <a:rPr lang="zh-CN" altLang="en-US" b="1" smtClean="0"/>
              <a:t>      </a:t>
            </a:r>
            <a:r>
              <a:rPr lang="zh-CN" altLang="en-US" sz="2400"/>
              <a:t>通常定义变量（或对象），编译器在</a:t>
            </a:r>
            <a:r>
              <a:rPr lang="zh-CN" altLang="en-US" sz="2400">
                <a:solidFill>
                  <a:srgbClr val="FF0000"/>
                </a:solidFill>
              </a:rPr>
              <a:t>编译时</a:t>
            </a:r>
            <a:r>
              <a:rPr lang="zh-CN" altLang="en-US" sz="2400"/>
              <a:t>都可以根据该变量（或对象）的类型知道所需内存空间的大小，从而系统在适当的时候为它们分配确定的存储空间。</a:t>
            </a:r>
          </a:p>
          <a:p>
            <a:pPr marL="0" indent="0">
              <a:spcBef>
                <a:spcPct val="40000"/>
              </a:spcBef>
              <a:buClr>
                <a:schemeClr val="accent1"/>
              </a:buClr>
              <a:defRPr/>
            </a:pPr>
            <a:r>
              <a:rPr lang="zh-CN" altLang="en-US" b="1" smtClean="0">
                <a:ea typeface="黑体" pitchFamily="2" charset="-122"/>
              </a:rPr>
              <a:t> 动态存储分配</a:t>
            </a:r>
          </a:p>
          <a:p>
            <a:pPr marL="0" indent="0">
              <a:spcBef>
                <a:spcPct val="40000"/>
              </a:spcBef>
              <a:buClr>
                <a:schemeClr val="accent1"/>
              </a:buClr>
              <a:buNone/>
              <a:defRPr/>
            </a:pPr>
            <a:r>
              <a:rPr lang="zh-CN" altLang="en-US" b="1" smtClean="0"/>
              <a:t>      </a:t>
            </a:r>
            <a:r>
              <a:rPr lang="zh-CN" altLang="en-US" sz="2400"/>
              <a:t>有些操作对象只有在程序运行时才能确定，编译器在编译时就无法为它们预定存储空间，只能在</a:t>
            </a:r>
            <a:r>
              <a:rPr lang="zh-CN" altLang="en-US" sz="2400">
                <a:solidFill>
                  <a:srgbClr val="FF0000"/>
                </a:solidFill>
              </a:rPr>
              <a:t>程序运行时</a:t>
            </a:r>
            <a:r>
              <a:rPr lang="zh-CN" altLang="en-US" sz="2400"/>
              <a:t>，系统根据运行时的要求进行内存分配，称为动态存储分配。</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normAutofit/>
          </a:bodyPr>
          <a:lstStyle/>
          <a:p>
            <a:pPr eaLnBrk="1" hangingPunct="1">
              <a:defRPr/>
            </a:pPr>
            <a:r>
              <a:rPr lang="en-US" altLang="zh-CN" sz="3200" dirty="0">
                <a:latin typeface="Times New Roman" pitchFamily="18" charset="0"/>
              </a:rPr>
              <a:t>C++</a:t>
            </a:r>
            <a:r>
              <a:rPr lang="zh-CN" altLang="en-US" sz="3200" dirty="0">
                <a:latin typeface="Times New Roman" pitchFamily="18" charset="0"/>
              </a:rPr>
              <a:t>内存空间分布</a:t>
            </a:r>
          </a:p>
        </p:txBody>
      </p:sp>
      <p:graphicFrame>
        <p:nvGraphicFramePr>
          <p:cNvPr id="242708" name="Group 20"/>
          <p:cNvGraphicFramePr>
            <a:graphicFrameLocks noGrp="1"/>
          </p:cNvGraphicFramePr>
          <p:nvPr>
            <p:ph idx="1"/>
            <p:extLst>
              <p:ext uri="{D42A27DB-BD31-4B8C-83A1-F6EECF244321}">
                <p14:modId xmlns:p14="http://schemas.microsoft.com/office/powerpoint/2010/main" val="3991070716"/>
              </p:ext>
            </p:extLst>
          </p:nvPr>
        </p:nvGraphicFramePr>
        <p:xfrm>
          <a:off x="1271464" y="1411955"/>
          <a:ext cx="10009113" cy="4105277"/>
        </p:xfrm>
        <a:graphic>
          <a:graphicData uri="http://schemas.openxmlformats.org/drawingml/2006/table">
            <a:tbl>
              <a:tblPr/>
              <a:tblGrid>
                <a:gridCol w="10009113"/>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tr>
            </a:tbl>
          </a:graphicData>
        </a:graphic>
      </p:graphicFrame>
      <p:sp>
        <p:nvSpPr>
          <p:cNvPr id="242691" name="Text Box 3"/>
          <p:cNvSpPr txBox="1">
            <a:spLocks noChangeArrowheads="1"/>
          </p:cNvSpPr>
          <p:nvPr/>
        </p:nvSpPr>
        <p:spPr bwMode="auto">
          <a:xfrm>
            <a:off x="7752184" y="2420888"/>
            <a:ext cx="4248151"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7787882" y="4869160"/>
            <a:ext cx="3564702" cy="461665"/>
          </a:xfrm>
          <a:prstGeom prst="rect">
            <a:avLst/>
          </a:prstGeom>
          <a:noFill/>
          <a:ln w="12700" algn="ctr">
            <a:noFill/>
            <a:miter lim="800000"/>
            <a:headEnd type="none" w="sm" len="sm"/>
            <a:tailEnd type="none" w="sm" len="sm"/>
          </a:ln>
          <a:effectLst/>
        </p:spPr>
        <p:txBody>
          <a:bodyPr wrap="square">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全局变量、</a:t>
            </a:r>
            <a:r>
              <a:rPr lang="en-US" altLang="zh-CN" sz="2400" u="sng" dirty="0">
                <a:effectLst>
                  <a:outerShdw blurRad="38100" dist="38100" dir="2700000" algn="tl">
                    <a:srgbClr val="C0C0C0"/>
                  </a:outerShdw>
                </a:effectLst>
                <a:latin typeface="Times New Roman" pitchFamily="18" charset="0"/>
                <a:ea typeface="楷体_GB2312" pitchFamily="49" charset="-122"/>
              </a:rPr>
              <a:t>static</a:t>
            </a:r>
            <a:r>
              <a:rPr lang="zh-CN" altLang="en-US" sz="2400" u="sng" dirty="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7895852" y="3212976"/>
            <a:ext cx="3960813"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局部变量、函数参数等</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6"/>
          <p:cNvSpPr>
            <a:spLocks noGrp="1"/>
          </p:cNvSpPr>
          <p:nvPr>
            <p:ph type="title"/>
          </p:nvPr>
        </p:nvSpPr>
        <p:spPr/>
        <p:txBody>
          <a:bodyPr>
            <a:normAutofit fontScale="90000"/>
          </a:bodyPr>
          <a:lstStyle/>
          <a:p>
            <a:r>
              <a:rPr lang="en-US" altLang="zh-CN" smtClean="0"/>
              <a:t>Q1:</a:t>
            </a:r>
            <a:r>
              <a:rPr lang="zh-CN" altLang="en-US" smtClean="0"/>
              <a:t>为什么学习数据结构？</a:t>
            </a:r>
          </a:p>
        </p:txBody>
      </p:sp>
      <p:sp>
        <p:nvSpPr>
          <p:cNvPr id="5123" name="内容占位符 7"/>
          <p:cNvSpPr>
            <a:spLocks noGrp="1"/>
          </p:cNvSpPr>
          <p:nvPr>
            <p:ph idx="1"/>
          </p:nvPr>
        </p:nvSpPr>
        <p:spPr/>
        <p:txBody>
          <a:bodyPr/>
          <a:lstStyle/>
          <a:p>
            <a:pPr>
              <a:defRPr/>
            </a:pPr>
            <a:r>
              <a:rPr lang="zh-CN" altLang="en-US" dirty="0" smtClean="0"/>
              <a:t>计算机相关专业的</a:t>
            </a:r>
            <a:r>
              <a:rPr lang="zh-CN" altLang="en-US" dirty="0" smtClean="0">
                <a:solidFill>
                  <a:srgbClr val="0000FF"/>
                </a:solidFill>
              </a:rPr>
              <a:t>专业基础课</a:t>
            </a:r>
            <a:endParaRPr lang="en-US" altLang="zh-CN" dirty="0" smtClean="0">
              <a:solidFill>
                <a:srgbClr val="0000FF"/>
              </a:solidFill>
            </a:endParaRPr>
          </a:p>
          <a:p>
            <a:pPr>
              <a:defRPr/>
            </a:pPr>
            <a:r>
              <a:rPr lang="zh-CN" altLang="en-US" dirty="0" smtClean="0"/>
              <a:t>计算机专业考研专业课必考内容</a:t>
            </a:r>
            <a:endParaRPr lang="en-US" altLang="zh-CN" dirty="0" smtClean="0"/>
          </a:p>
          <a:p>
            <a:pPr lvl="1">
              <a:defRPr/>
            </a:pPr>
            <a:r>
              <a:rPr lang="zh-CN" altLang="en-US" dirty="0"/>
              <a:t>计算机基础</a:t>
            </a:r>
            <a:r>
              <a:rPr lang="zh-CN" altLang="en-US" dirty="0" smtClean="0"/>
              <a:t>综合</a:t>
            </a:r>
            <a:r>
              <a:rPr lang="en-US" altLang="zh-CN" dirty="0" smtClean="0"/>
              <a:t>(408)</a:t>
            </a:r>
            <a:r>
              <a:rPr lang="zh-CN" altLang="en-US" dirty="0" smtClean="0"/>
              <a:t>，</a:t>
            </a:r>
            <a:r>
              <a:rPr lang="zh-CN" altLang="en-US" dirty="0"/>
              <a:t>主要通过选择题</a:t>
            </a:r>
            <a:r>
              <a:rPr lang="en-US" altLang="zh-CN" dirty="0"/>
              <a:t>(40</a:t>
            </a:r>
            <a:r>
              <a:rPr lang="zh-CN" altLang="en-US" dirty="0"/>
              <a:t>题，每题</a:t>
            </a:r>
            <a:r>
              <a:rPr lang="en-US" altLang="zh-CN" dirty="0"/>
              <a:t>2</a:t>
            </a:r>
            <a:r>
              <a:rPr lang="zh-CN" altLang="en-US" dirty="0"/>
              <a:t>分，共</a:t>
            </a:r>
            <a:r>
              <a:rPr lang="en-US" altLang="zh-CN" dirty="0"/>
              <a:t>80</a:t>
            </a:r>
            <a:r>
              <a:rPr lang="zh-CN" altLang="en-US" dirty="0"/>
              <a:t>分</a:t>
            </a:r>
            <a:r>
              <a:rPr lang="en-US" altLang="zh-CN" dirty="0"/>
              <a:t>)</a:t>
            </a:r>
            <a:r>
              <a:rPr lang="zh-CN" altLang="en-US" dirty="0"/>
              <a:t>和大题</a:t>
            </a:r>
            <a:r>
              <a:rPr lang="en-US" altLang="zh-CN" dirty="0"/>
              <a:t>(7</a:t>
            </a:r>
            <a:r>
              <a:rPr lang="zh-CN" altLang="en-US" dirty="0"/>
              <a:t>题，每题分数不等，共</a:t>
            </a:r>
            <a:r>
              <a:rPr lang="en-US" altLang="zh-CN" dirty="0"/>
              <a:t>70</a:t>
            </a:r>
            <a:r>
              <a:rPr lang="zh-CN" altLang="en-US" dirty="0"/>
              <a:t>分</a:t>
            </a:r>
            <a:r>
              <a:rPr lang="en-US" altLang="zh-CN" dirty="0"/>
              <a:t>)</a:t>
            </a:r>
            <a:r>
              <a:rPr lang="zh-CN" altLang="en-US" dirty="0"/>
              <a:t>进行</a:t>
            </a:r>
            <a:r>
              <a:rPr lang="zh-CN" altLang="en-US" dirty="0" smtClean="0"/>
              <a:t>考察</a:t>
            </a:r>
            <a:endParaRPr lang="en-US" altLang="zh-CN" dirty="0" smtClean="0"/>
          </a:p>
          <a:p>
            <a:pPr lvl="2">
              <a:defRPr/>
            </a:pPr>
            <a:r>
              <a:rPr lang="zh-CN" altLang="en-US" b="1" dirty="0"/>
              <a:t>数据结构 </a:t>
            </a:r>
            <a:r>
              <a:rPr lang="en-US" altLang="zh-CN" b="1" dirty="0"/>
              <a:t>45</a:t>
            </a:r>
            <a:r>
              <a:rPr lang="zh-CN" altLang="en-US" b="1" dirty="0"/>
              <a:t>分</a:t>
            </a:r>
          </a:p>
          <a:p>
            <a:pPr lvl="2">
              <a:defRPr/>
            </a:pPr>
            <a:r>
              <a:rPr lang="zh-CN" altLang="en-US" dirty="0"/>
              <a:t>计算机组成原理 </a:t>
            </a:r>
            <a:r>
              <a:rPr lang="en-US" altLang="zh-CN" dirty="0"/>
              <a:t>45</a:t>
            </a:r>
            <a:r>
              <a:rPr lang="zh-CN" altLang="en-US" dirty="0"/>
              <a:t>分</a:t>
            </a:r>
          </a:p>
          <a:p>
            <a:pPr lvl="2">
              <a:defRPr/>
            </a:pPr>
            <a:r>
              <a:rPr lang="zh-CN" altLang="en-US" dirty="0"/>
              <a:t>操作系统</a:t>
            </a:r>
            <a:r>
              <a:rPr lang="en-US" altLang="zh-CN" dirty="0"/>
              <a:t>35</a:t>
            </a:r>
            <a:r>
              <a:rPr lang="zh-CN" altLang="en-US" dirty="0"/>
              <a:t>分</a:t>
            </a:r>
          </a:p>
          <a:p>
            <a:pPr lvl="2">
              <a:defRPr/>
            </a:pPr>
            <a:r>
              <a:rPr lang="zh-CN" altLang="en-US" dirty="0"/>
              <a:t>计算机网络 </a:t>
            </a:r>
            <a:r>
              <a:rPr lang="en-US" altLang="zh-CN" dirty="0"/>
              <a:t>25</a:t>
            </a:r>
            <a:r>
              <a:rPr lang="zh-CN" altLang="en-US" dirty="0"/>
              <a:t>分</a:t>
            </a: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947" y="4235152"/>
            <a:ext cx="8010525" cy="2362200"/>
          </a:xfrm>
          <a:prstGeom prst="rect">
            <a:avLst/>
          </a:prstGeom>
        </p:spPr>
      </p:pic>
      <p:sp>
        <p:nvSpPr>
          <p:cNvPr id="3" name="右大括号 2"/>
          <p:cNvSpPr/>
          <p:nvPr/>
        </p:nvSpPr>
        <p:spPr>
          <a:xfrm>
            <a:off x="4655840" y="2852936"/>
            <a:ext cx="216024"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856638" y="3198167"/>
            <a:ext cx="864096" cy="461665"/>
          </a:xfrm>
          <a:prstGeom prst="rect">
            <a:avLst/>
          </a:prstGeom>
          <a:noFill/>
        </p:spPr>
        <p:txBody>
          <a:bodyPr wrap="square" rtlCol="0">
            <a:spAutoFit/>
          </a:bodyPr>
          <a:lstStyle/>
          <a:p>
            <a:r>
              <a:rPr lang="en-US" altLang="zh-CN" sz="2400" b="0" dirty="0" smtClean="0"/>
              <a:t>150</a:t>
            </a:r>
            <a:endParaRPr lang="zh-CN" altLang="en-US" sz="2400" b="0" dirty="0" smtClean="0"/>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latin typeface="Times New Roman" pitchFamily="18" charset="0"/>
              </a:rPr>
              <a:t>Q7</a:t>
            </a:r>
            <a:r>
              <a:rPr lang="zh-CN" altLang="en-US" sz="3200">
                <a:latin typeface="Times New Roman" pitchFamily="18" charset="0"/>
              </a:rPr>
              <a:t>：</a:t>
            </a:r>
            <a:r>
              <a:rPr lang="en-US" altLang="zh-CN" sz="3200">
                <a:latin typeface="Times New Roman" pitchFamily="18" charset="0"/>
              </a:rPr>
              <a:t>new</a:t>
            </a:r>
            <a:r>
              <a:rPr lang="zh-CN" altLang="en-US" sz="3200">
                <a:latin typeface="Times New Roman" pitchFamily="18" charset="0"/>
              </a:rPr>
              <a:t>和</a:t>
            </a:r>
            <a:r>
              <a:rPr lang="en-US" altLang="zh-CN" sz="3200">
                <a:latin typeface="Times New Roman" pitchFamily="18" charset="0"/>
              </a:rPr>
              <a:t>delete</a:t>
            </a:r>
            <a:r>
              <a:rPr lang="zh-CN" altLang="en-US" sz="3200">
                <a:latin typeface="Times New Roman" pitchFamily="18" charset="0"/>
              </a:rPr>
              <a:t>操作符</a:t>
            </a:r>
          </a:p>
        </p:txBody>
      </p:sp>
      <p:sp>
        <p:nvSpPr>
          <p:cNvPr id="2" name="内容占位符 1"/>
          <p:cNvSpPr>
            <a:spLocks noGrp="1"/>
          </p:cNvSpPr>
          <p:nvPr>
            <p:ph idx="1"/>
          </p:nvPr>
        </p:nvSpPr>
        <p:spPr/>
        <p:txBody>
          <a:bodyPr/>
          <a:lstStyle/>
          <a:p>
            <a:endParaRPr lang="zh-CN" altLang="en-US"/>
          </a:p>
        </p:txBody>
      </p:sp>
      <p:sp>
        <p:nvSpPr>
          <p:cNvPr id="243715" name="Rectangle 3"/>
          <p:cNvSpPr>
            <a:spLocks noChangeArrowheads="1"/>
          </p:cNvSpPr>
          <p:nvPr/>
        </p:nvSpPr>
        <p:spPr bwMode="auto">
          <a:xfrm>
            <a:off x="2206628" y="1916115"/>
            <a:ext cx="4679951" cy="3731791"/>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7175500" y="2557464"/>
            <a:ext cx="2808288" cy="308546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2206629" y="1700215"/>
            <a:ext cx="7345363" cy="144145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2206629" y="5013329"/>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2206629"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2206629"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dirty="0">
                <a:latin typeface="Times New Roman" pitchFamily="18" charset="0"/>
              </a:rPr>
              <a:t>new</a:t>
            </a:r>
            <a:r>
              <a:rPr lang="zh-CN" altLang="en-US" sz="3200" dirty="0">
                <a:latin typeface="Times New Roman" pitchFamily="18" charset="0"/>
              </a:rPr>
              <a:t>和</a:t>
            </a:r>
            <a:r>
              <a:rPr lang="en-US" altLang="zh-CN" sz="3200" dirty="0">
                <a:latin typeface="Times New Roman" pitchFamily="18" charset="0"/>
              </a:rPr>
              <a:t>delete</a:t>
            </a:r>
            <a:r>
              <a:rPr lang="zh-CN" altLang="en-US" sz="3200" dirty="0">
                <a:latin typeface="Times New Roman" pitchFamily="18" charset="0"/>
              </a:rPr>
              <a:t>操作符</a:t>
            </a:r>
          </a:p>
        </p:txBody>
      </p:sp>
      <p:sp>
        <p:nvSpPr>
          <p:cNvPr id="253955"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a:latin typeface="Times New Roman" pitchFamily="18" charset="0"/>
              </a:rPr>
              <a:t>Q8</a:t>
            </a:r>
            <a:r>
              <a:rPr lang="zh-CN" altLang="en-US" sz="3200">
                <a:latin typeface="Times New Roman" pitchFamily="18" charset="0"/>
              </a:rPr>
              <a:t>：二维数组的存储空间分布</a:t>
            </a:r>
          </a:p>
        </p:txBody>
      </p:sp>
      <p:sp>
        <p:nvSpPr>
          <p:cNvPr id="3" name="内容占位符 2"/>
          <p:cNvSpPr>
            <a:spLocks noGrp="1"/>
          </p:cNvSpPr>
          <p:nvPr>
            <p:ph idx="1"/>
          </p:nvPr>
        </p:nvSpPr>
        <p:spPr/>
        <p:txBody>
          <a:bodyPr/>
          <a:lstStyle/>
          <a:p>
            <a:endParaRPr lang="zh-CN" altLang="en-US"/>
          </a:p>
        </p:txBody>
      </p:sp>
      <p:sp>
        <p:nvSpPr>
          <p:cNvPr id="254979" name="Text Box 3"/>
          <p:cNvSpPr txBox="1">
            <a:spLocks noChangeArrowheads="1"/>
          </p:cNvSpPr>
          <p:nvPr/>
        </p:nvSpPr>
        <p:spPr bwMode="auto">
          <a:xfrm>
            <a:off x="2208213" y="1316042"/>
            <a:ext cx="8153400" cy="46166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2362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2438400" y="1901828"/>
            <a:ext cx="6781800" cy="461665"/>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2063751" y="5084767"/>
            <a:ext cx="3505200" cy="1015663"/>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二维数组的动态分配与释放</a:t>
            </a:r>
          </a:p>
        </p:txBody>
      </p:sp>
      <p:sp>
        <p:nvSpPr>
          <p:cNvPr id="2" name="内容占位符 1"/>
          <p:cNvSpPr>
            <a:spLocks noGrp="1"/>
          </p:cNvSpPr>
          <p:nvPr>
            <p:ph idx="1"/>
          </p:nvPr>
        </p:nvSpPr>
        <p:spPr/>
        <p:txBody>
          <a:bodyPr/>
          <a:lstStyle/>
          <a:p>
            <a:endParaRPr lang="zh-CN" altLang="en-US"/>
          </a:p>
        </p:txBody>
      </p:sp>
      <p:sp>
        <p:nvSpPr>
          <p:cNvPr id="256003" name="Text Box 3"/>
          <p:cNvSpPr txBox="1">
            <a:spLocks noChangeArrowheads="1"/>
          </p:cNvSpPr>
          <p:nvPr/>
        </p:nvSpPr>
        <p:spPr bwMode="auto">
          <a:xfrm>
            <a:off x="1919291" y="1647827"/>
            <a:ext cx="8424863" cy="3754874"/>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二维数组：申请内存空间</a:t>
            </a:r>
            <a:endParaRPr lang="en-US" altLang="zh-CN" sz="3200" dirty="0"/>
          </a:p>
        </p:txBody>
      </p:sp>
      <p:sp>
        <p:nvSpPr>
          <p:cNvPr id="257027" name="Rectangle 3"/>
          <p:cNvSpPr>
            <a:spLocks noGrp="1" noChangeArrowheads="1"/>
          </p:cNvSpPr>
          <p:nvPr>
            <p:ph idx="1"/>
          </p:nvPr>
        </p:nvSpPr>
        <p:spPr/>
        <p:txBody>
          <a:bodyPr>
            <a:normAutofit lnSpcReduction="10000"/>
          </a:bodyPr>
          <a:lstStyle/>
          <a:p>
            <a:pPr eaLnBrk="1" hangingPunct="1">
              <a:lnSpc>
                <a:spcPct val="90000"/>
              </a:lnSpc>
              <a:buFont typeface="Wingdings" panose="05000000000000000000" pitchFamily="2" charset="2"/>
              <a:buNone/>
              <a:defRPr/>
            </a:pPr>
            <a:r>
              <a:rPr lang="en-US" altLang="zh-CN"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a:latin typeface="Times New Roman" pitchFamily="18" charset="0"/>
              </a:rPr>
              <a:t>   try  {  //</a:t>
            </a:r>
            <a:r>
              <a:rPr lang="zh-CN" altLang="en-US" sz="2400">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a:latin typeface="Times New Roman" pitchFamily="18" charset="0"/>
              </a:rPr>
              <a:t>       return true;</a:t>
            </a:r>
          </a:p>
          <a:p>
            <a:pPr eaLnBrk="1" hangingPunct="1">
              <a:lnSpc>
                <a:spcPct val="90000"/>
              </a:lnSpc>
              <a:buFont typeface="Wingdings" panose="05000000000000000000" pitchFamily="2" charset="2"/>
              <a:buNone/>
              <a:defRPr/>
            </a:pPr>
            <a:r>
              <a:rPr lang="en-US" altLang="zh-CN" sz="2400">
                <a:latin typeface="Times New Roman" pitchFamily="18" charset="0"/>
              </a:rPr>
              <a:t>   }</a:t>
            </a:r>
          </a:p>
          <a:p>
            <a:pPr eaLnBrk="1" hangingPunct="1">
              <a:lnSpc>
                <a:spcPct val="90000"/>
              </a:lnSpc>
              <a:buFont typeface="Wingdings" panose="05000000000000000000" pitchFamily="2" charset="2"/>
              <a:buNone/>
              <a:defRPr/>
            </a:pPr>
            <a:r>
              <a:rPr lang="en-US" altLang="zh-CN" sz="2400">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a:latin typeface="Times New Roman" pitchFamily="18" charset="0"/>
              </a:rPr>
              <a:t>}</a:t>
            </a:r>
            <a:endParaRPr lang="zh-CN" altLang="en-US" sz="2400">
              <a:latin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二维数组：释放内存空间</a:t>
            </a:r>
          </a:p>
        </p:txBody>
      </p:sp>
      <p:sp>
        <p:nvSpPr>
          <p:cNvPr id="258051"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lnSpc>
                <a:spcPct val="90000"/>
              </a:lnSpc>
              <a:buFont typeface="Wingdings" panose="05000000000000000000" pitchFamily="2" charset="2"/>
              <a:buNone/>
              <a:defRPr/>
            </a:pPr>
            <a:r>
              <a:rPr lang="en-US" altLang="en-US"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a:latin typeface="Times New Roman" pitchFamily="18" charset="0"/>
              </a:rPr>
              <a:t>{</a:t>
            </a:r>
            <a:r>
              <a:rPr lang="en-US" altLang="zh-CN" sz="2400">
                <a:latin typeface="Times New Roman" pitchFamily="18" charset="0"/>
              </a:rPr>
              <a:t>   //</a:t>
            </a:r>
            <a:r>
              <a:rPr lang="zh-CN" altLang="en-US" sz="2400">
                <a:latin typeface="Times New Roman" pitchFamily="18" charset="0"/>
              </a:rPr>
              <a:t>删除二维数组</a:t>
            </a:r>
            <a:r>
              <a:rPr lang="en-US" altLang="zh-CN" sz="2400">
                <a:latin typeface="Times New Roman" pitchFamily="18" charset="0"/>
              </a:rPr>
              <a:t>x</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for (int i = 0; i &lt; rows; i++) </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]x[i];</a:t>
            </a:r>
          </a:p>
          <a:p>
            <a:pPr eaLnBrk="1" hangingPunct="1">
              <a:lnSpc>
                <a:spcPct val="90000"/>
              </a:lnSpc>
              <a:buFont typeface="Wingdings" panose="05000000000000000000" pitchFamily="2" charset="2"/>
              <a:buNone/>
              <a:defRPr/>
            </a:pPr>
            <a:r>
              <a:rPr lang="en-US" altLang="en-US" sz="2400">
                <a:latin typeface="Times New Roman" pitchFamily="18" charset="0"/>
              </a:rPr>
              <a:t>   </a:t>
            </a:r>
            <a:r>
              <a:rPr lang="en-US" altLang="zh-CN" sz="2400">
                <a:latin typeface="Times New Roman" pitchFamily="18" charset="0"/>
              </a:rPr>
              <a:t>//</a:t>
            </a:r>
            <a:r>
              <a:rPr lang="zh-CN" altLang="en-US" sz="2400">
                <a:latin typeface="Times New Roman" pitchFamily="18" charset="0"/>
              </a:rPr>
              <a:t>删除行指针数组</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 x;</a:t>
            </a:r>
          </a:p>
          <a:p>
            <a:pPr eaLnBrk="1" hangingPunct="1">
              <a:lnSpc>
                <a:spcPct val="90000"/>
              </a:lnSpc>
              <a:buFont typeface="Wingdings" panose="05000000000000000000" pitchFamily="2" charset="2"/>
              <a:buNone/>
              <a:defRPr/>
            </a:pPr>
            <a:r>
              <a:rPr lang="en-US" altLang="en-US" sz="2400">
                <a:latin typeface="Times New Roman" pitchFamily="18" charset="0"/>
              </a:rPr>
              <a:t>   x = 0;</a:t>
            </a:r>
          </a:p>
          <a:p>
            <a:pPr eaLnBrk="1" hangingPunct="1">
              <a:lnSpc>
                <a:spcPct val="90000"/>
              </a:lnSpc>
              <a:buFont typeface="Wingdings" panose="05000000000000000000" pitchFamily="2" charset="2"/>
              <a:buNone/>
              <a:defRPr/>
            </a:pPr>
            <a:r>
              <a:rPr lang="en-US" altLang="en-US" sz="2400">
                <a:latin typeface="Times New Roman" pitchFamily="18" charset="0"/>
              </a:rPr>
              <a:t>}</a:t>
            </a:r>
            <a:endParaRPr lang="zh-CN" altLang="en-US" sz="2400">
              <a:latin typeface="Times New Roman" pitchFamily="18" charset="0"/>
            </a:endParaRPr>
          </a:p>
        </p:txBody>
      </p:sp>
      <p:sp>
        <p:nvSpPr>
          <p:cNvPr id="258052" name="AutoShape 4"/>
          <p:cNvSpPr>
            <a:spLocks noChangeArrowheads="1"/>
          </p:cNvSpPr>
          <p:nvPr/>
        </p:nvSpPr>
        <p:spPr bwMode="auto">
          <a:xfrm>
            <a:off x="6383339"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latin typeface="Times New Roman" pitchFamily="18" charset="0"/>
              </a:rPr>
              <a:t>Q9</a:t>
            </a:r>
            <a:r>
              <a:rPr lang="zh-CN" altLang="en-US" sz="3200">
                <a:latin typeface="Times New Roman" pitchFamily="18" charset="0"/>
              </a:rPr>
              <a:t>：预编译指令的作用</a:t>
            </a:r>
          </a:p>
        </p:txBody>
      </p:sp>
      <p:sp>
        <p:nvSpPr>
          <p:cNvPr id="2" name="内容占位符 1"/>
          <p:cNvSpPr>
            <a:spLocks noGrp="1"/>
          </p:cNvSpPr>
          <p:nvPr>
            <p:ph idx="1"/>
          </p:nvPr>
        </p:nvSpPr>
        <p:spPr/>
        <p:txBody>
          <a:bodyPr/>
          <a:lstStyle/>
          <a:p>
            <a:endParaRPr lang="zh-CN" altLang="en-US"/>
          </a:p>
        </p:txBody>
      </p:sp>
      <p:sp>
        <p:nvSpPr>
          <p:cNvPr id="240647" name="Rectangle 7"/>
          <p:cNvSpPr>
            <a:spLocks noChangeArrowheads="1"/>
          </p:cNvSpPr>
          <p:nvPr/>
        </p:nvSpPr>
        <p:spPr bwMode="auto">
          <a:xfrm>
            <a:off x="3287713" y="1557340"/>
            <a:ext cx="5472112" cy="2089151"/>
          </a:xfrm>
          <a:prstGeom prst="rect">
            <a:avLst/>
          </a:prstGeom>
          <a:solidFill>
            <a:srgbClr val="993366"/>
          </a:solidFill>
          <a:ln w="28575">
            <a:solidFill>
              <a:srgbClr val="FFFFFF"/>
            </a:solidFill>
            <a:miter lim="800000"/>
            <a:headEnd/>
            <a:tailEnd/>
          </a:ln>
          <a:effectLst/>
        </p:spPr>
        <p:txBody>
          <a:bodyPr lIns="92075" tIns="46039" rIns="92075" bIns="46039"/>
          <a:lstStyle/>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2135191" y="4292600"/>
            <a:ext cx="8134351" cy="1081088"/>
          </a:xfrm>
          <a:prstGeom prst="rect">
            <a:avLst/>
          </a:prstGeom>
          <a:noFill/>
          <a:ln w="9525" algn="ctr">
            <a:noFill/>
            <a:miter lim="800000"/>
            <a:headEnd type="none" w="sm" len="sm"/>
            <a:tailEnd type="none" w="sm" len="sm"/>
          </a:ln>
          <a:effectLst/>
        </p:spPr>
        <p:txBody>
          <a:bodyPr lIns="92075" tIns="46039" rIns="92075" bIns="46039"/>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1919292" y="1196756"/>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1919292" y="213179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1919292" y="31700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1919292" y="40336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1919292" y="504168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4222754" y="4868643"/>
            <a:ext cx="635952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4222754" y="4076480"/>
            <a:ext cx="5724525"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4222754" y="2017493"/>
            <a:ext cx="583247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4222751" y="3098581"/>
            <a:ext cx="5856288"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4222754" y="1196755"/>
            <a:ext cx="5942013"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3503616" y="1441232"/>
            <a:ext cx="576263"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3432177" y="2593755"/>
            <a:ext cx="719139" cy="2520951"/>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3503614" y="2377855"/>
            <a:ext cx="647700" cy="100806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3503614"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3503616" y="1369793"/>
            <a:ext cx="576263"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
        <p:nvSpPr>
          <p:cNvPr id="246787" name="Rectangle 3"/>
          <p:cNvSpPr>
            <a:spLocks noChangeArrowheads="1"/>
          </p:cNvSpPr>
          <p:nvPr/>
        </p:nvSpPr>
        <p:spPr bwMode="auto">
          <a:xfrm>
            <a:off x="1273002" y="1052736"/>
            <a:ext cx="10151590" cy="5084763"/>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Watch </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dirty="0">
                <a:effectLst>
                  <a:outerShdw blurRad="38100" dist="38100" dir="2700000" algn="tl">
                    <a:srgbClr val="C0C0C0"/>
                  </a:outerShdw>
                </a:effectLst>
                <a:latin typeface="Times New Roman" pitchFamily="18" charset="0"/>
                <a:ea typeface="楷体_GB2312" pitchFamily="49" charset="-122"/>
              </a:rPr>
              <a:t>Quick Watch</a:t>
            </a:r>
            <a:r>
              <a:rPr lang="zh-CN" altLang="en-US" sz="2200" dirty="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单击</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视图（</a:t>
            </a:r>
            <a:r>
              <a:rPr lang="en-US" altLang="zh-CN" sz="2200" dirty="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dirty="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32" lvl="1" indent="-285744">
              <a:lnSpc>
                <a:spcPct val="90000"/>
              </a:lnSpc>
              <a:spcBef>
                <a:spcPct val="40000"/>
              </a:spcBef>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注意</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1487488" y="980728"/>
            <a:ext cx="9865096" cy="4102100"/>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891" indent="-342891">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ChangeArrowheads="1"/>
          </p:cNvSpPr>
          <p:nvPr/>
        </p:nvSpPr>
        <p:spPr bwMode="auto">
          <a:xfrm>
            <a:off x="7318843" y="5281614"/>
            <a:ext cx="1479551"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楷体_GB2312" pitchFamily="49" charset="-122"/>
                <a:ea typeface="黑体" panose="02010609060101010101" pitchFamily="49" charset="-122"/>
              </a:rPr>
              <a:t>数据结构</a:t>
            </a:r>
          </a:p>
        </p:txBody>
      </p:sp>
      <p:sp>
        <p:nvSpPr>
          <p:cNvPr id="28676" name="Rectangle 5"/>
          <p:cNvSpPr>
            <a:spLocks noChangeArrowheads="1"/>
          </p:cNvSpPr>
          <p:nvPr/>
        </p:nvSpPr>
        <p:spPr bwMode="auto">
          <a:xfrm>
            <a:off x="7998416" y="4005268"/>
            <a:ext cx="1481434"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数据库</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线性表、多链表、排序、</a:t>
            </a:r>
            <a:r>
              <a:rPr kumimoji="0" lang="en-US" altLang="zh-CN"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B+</a:t>
            </a: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77" name="Rectangle 6"/>
          <p:cNvSpPr>
            <a:spLocks noChangeArrowheads="1"/>
          </p:cNvSpPr>
          <p:nvPr/>
        </p:nvSpPr>
        <p:spPr bwMode="auto">
          <a:xfrm>
            <a:off x="9463557" y="4018730"/>
            <a:ext cx="15462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人工智能</a:t>
            </a:r>
            <a:endParaRPr kumimoji="0" lang="en-US" altLang="zh-CN" sz="2000" dirty="0" smtClean="0">
              <a:latin typeface="楷体_GB2312" pitchFamily="49" charset="-122"/>
              <a:ea typeface="黑体" panose="02010609060101010101" pitchFamily="49" charset="-122"/>
            </a:endParaRPr>
          </a:p>
          <a:p>
            <a:pPr algn="just">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广义表、集合、搜索树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78" name="Rectangle 7"/>
          <p:cNvSpPr>
            <a:spLocks noChangeArrowheads="1"/>
          </p:cNvSpPr>
          <p:nvPr/>
        </p:nvSpPr>
        <p:spPr bwMode="auto">
          <a:xfrm>
            <a:off x="10017595" y="5249867"/>
            <a:ext cx="1984375" cy="371475"/>
          </a:xfrm>
          <a:prstGeom prst="rect">
            <a:avLst/>
          </a:prstGeom>
          <a:gradFill rotWithShape="0">
            <a:gsLst>
              <a:gs pos="0">
                <a:srgbClr val="9966FF"/>
              </a:gs>
              <a:gs pos="50000">
                <a:srgbClr val="FFFFFF"/>
              </a:gs>
              <a:gs pos="100000">
                <a:srgbClr val="9966FF"/>
              </a:gs>
            </a:gsLst>
            <a:lin ang="54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9966FF"/>
            </a:extrusionClr>
            <a:contourClr>
              <a:srgbClr val="99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算法分析与设计</a:t>
            </a:r>
            <a:endParaRPr kumimoji="0" lang="zh-CN" altLang="en-US" sz="2000" dirty="0">
              <a:latin typeface="楷体_GB2312" pitchFamily="49" charset="-122"/>
              <a:ea typeface="黑体" panose="02010609060101010101" pitchFamily="49" charset="-122"/>
            </a:endParaRPr>
          </a:p>
        </p:txBody>
      </p:sp>
      <p:sp>
        <p:nvSpPr>
          <p:cNvPr id="28679" name="Rectangle 8"/>
          <p:cNvSpPr>
            <a:spLocks noChangeArrowheads="1"/>
          </p:cNvSpPr>
          <p:nvPr/>
        </p:nvSpPr>
        <p:spPr bwMode="auto">
          <a:xfrm>
            <a:off x="6364873" y="3952874"/>
            <a:ext cx="1674817"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操作系统</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队列、存储管理表、排序、目录树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80" name="Rectangle 9"/>
          <p:cNvSpPr>
            <a:spLocks noChangeArrowheads="1"/>
          </p:cNvSpPr>
          <p:nvPr/>
        </p:nvSpPr>
        <p:spPr bwMode="auto">
          <a:xfrm>
            <a:off x="4688353" y="4005268"/>
            <a:ext cx="1479130"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zh-CN" altLang="en-US" sz="2000" dirty="0">
                <a:latin typeface="楷体_GB2312" pitchFamily="49" charset="-122"/>
                <a:ea typeface="黑体" panose="02010609060101010101" pitchFamily="49" charset="-122"/>
              </a:rPr>
              <a:t>编译</a:t>
            </a:r>
            <a:r>
              <a:rPr kumimoji="0" lang="zh-CN" altLang="en-US" sz="2000" dirty="0" smtClean="0">
                <a:latin typeface="楷体_GB2312" pitchFamily="49" charset="-122"/>
                <a:ea typeface="黑体" panose="02010609060101010101" pitchFamily="49" charset="-122"/>
              </a:rPr>
              <a:t>原理</a:t>
            </a:r>
            <a:endParaRPr kumimoji="0" lang="en-US" altLang="zh-CN" sz="2000" dirty="0" smtClean="0">
              <a:latin typeface="楷体_GB2312" pitchFamily="49" charset="-122"/>
              <a:ea typeface="黑体" panose="02010609060101010101" pitchFamily="49" charset="-122"/>
            </a:endParaRPr>
          </a:p>
          <a:p>
            <a:pPr algn="ctr">
              <a:spcBef>
                <a:spcPct val="0"/>
              </a:spcBef>
              <a:buClrTx/>
              <a:buSzTx/>
              <a:buFontTx/>
              <a:buNone/>
            </a:pPr>
            <a:r>
              <a:rPr kumimoji="0" lang="zh-CN" altLang="en-US" sz="1400" u="sng" dirty="0" smtClean="0">
                <a:effectLst>
                  <a:outerShdw blurRad="38100" dist="38100" dir="2700000" algn="tl">
                    <a:srgbClr val="000000">
                      <a:alpha val="43137"/>
                    </a:srgbClr>
                  </a:outerShdw>
                </a:effectLst>
                <a:latin typeface="楷体_GB2312" pitchFamily="49" charset="-122"/>
                <a:ea typeface="黑体" panose="02010609060101010101" pitchFamily="49" charset="-122"/>
              </a:rPr>
              <a:t>字符串、栈、哈希表、语法树</a:t>
            </a:r>
            <a:endParaRPr kumimoji="0" lang="zh-CN" altLang="en-US" sz="1400" u="sng" dirty="0">
              <a:effectLst>
                <a:outerShdw blurRad="38100" dist="38100" dir="2700000" algn="tl">
                  <a:srgbClr val="000000">
                    <a:alpha val="43137"/>
                  </a:srgbClr>
                </a:outerShdw>
              </a:effectLst>
              <a:latin typeface="楷体_GB2312" pitchFamily="49" charset="-122"/>
              <a:ea typeface="黑体" panose="02010609060101010101" pitchFamily="49" charset="-122"/>
            </a:endParaRPr>
          </a:p>
        </p:txBody>
      </p:sp>
      <p:sp>
        <p:nvSpPr>
          <p:cNvPr id="28681" name="Rectangle 10"/>
          <p:cNvSpPr>
            <a:spLocks noChangeArrowheads="1"/>
          </p:cNvSpPr>
          <p:nvPr/>
        </p:nvSpPr>
        <p:spPr bwMode="auto">
          <a:xfrm>
            <a:off x="4151784" y="5240343"/>
            <a:ext cx="226853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a:solidFill>
                  <a:schemeClr val="tx2"/>
                </a:solidFill>
                <a:latin typeface="楷体_GB2312" pitchFamily="49" charset="-122"/>
                <a:ea typeface="黑体" panose="02010609060101010101" pitchFamily="49" charset="-122"/>
              </a:rPr>
              <a:t>非线性程序设计</a:t>
            </a:r>
          </a:p>
        </p:txBody>
      </p:sp>
      <p:sp>
        <p:nvSpPr>
          <p:cNvPr id="28682" name="Rectangle 11"/>
          <p:cNvSpPr>
            <a:spLocks noChangeArrowheads="1"/>
          </p:cNvSpPr>
          <p:nvPr/>
        </p:nvSpPr>
        <p:spPr bwMode="auto">
          <a:xfrm>
            <a:off x="5182068" y="6310317"/>
            <a:ext cx="1619251"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离散数学</a:t>
            </a:r>
          </a:p>
        </p:txBody>
      </p:sp>
      <p:sp>
        <p:nvSpPr>
          <p:cNvPr id="28683" name="Rectangle 12"/>
          <p:cNvSpPr>
            <a:spLocks noChangeArrowheads="1"/>
          </p:cNvSpPr>
          <p:nvPr/>
        </p:nvSpPr>
        <p:spPr bwMode="auto">
          <a:xfrm>
            <a:off x="6801320" y="6459543"/>
            <a:ext cx="2063750"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a:latin typeface="楷体_GB2312" pitchFamily="49" charset="-122"/>
                <a:ea typeface="黑体" panose="02010609060101010101" pitchFamily="49" charset="-122"/>
              </a:rPr>
              <a:t>程序设计语言</a:t>
            </a:r>
          </a:p>
        </p:txBody>
      </p:sp>
      <p:sp>
        <p:nvSpPr>
          <p:cNvPr id="28684" name="Rectangle 13"/>
          <p:cNvSpPr>
            <a:spLocks noChangeArrowheads="1"/>
          </p:cNvSpPr>
          <p:nvPr/>
        </p:nvSpPr>
        <p:spPr bwMode="auto">
          <a:xfrm>
            <a:off x="8688857" y="6423025"/>
            <a:ext cx="225266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dirty="0" smtClean="0">
                <a:latin typeface="楷体_GB2312" pitchFamily="49" charset="-122"/>
                <a:ea typeface="黑体" panose="02010609060101010101" pitchFamily="49" charset="-122"/>
              </a:rPr>
              <a:t>计算机体系结构</a:t>
            </a:r>
            <a:endParaRPr kumimoji="0" lang="zh-CN" altLang="en-US" sz="2000" dirty="0">
              <a:latin typeface="楷体_GB2312" pitchFamily="49" charset="-122"/>
              <a:ea typeface="黑体" panose="02010609060101010101" pitchFamily="49" charset="-122"/>
            </a:endParaRPr>
          </a:p>
        </p:txBody>
      </p:sp>
      <p:sp>
        <p:nvSpPr>
          <p:cNvPr id="28685" name="Line 14"/>
          <p:cNvSpPr>
            <a:spLocks noChangeShapeType="1"/>
          </p:cNvSpPr>
          <p:nvPr/>
        </p:nvSpPr>
        <p:spPr bwMode="auto">
          <a:xfrm flipV="1">
            <a:off x="7804617" y="4416425"/>
            <a:ext cx="585788"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5"/>
          <p:cNvSpPr>
            <a:spLocks noChangeShapeType="1"/>
          </p:cNvSpPr>
          <p:nvPr/>
        </p:nvSpPr>
        <p:spPr bwMode="auto">
          <a:xfrm flipV="1">
            <a:off x="7964955" y="4587874"/>
            <a:ext cx="2052640" cy="79693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7" name="Line 16"/>
          <p:cNvSpPr>
            <a:spLocks noChangeShapeType="1"/>
          </p:cNvSpPr>
          <p:nvPr/>
        </p:nvSpPr>
        <p:spPr bwMode="auto">
          <a:xfrm>
            <a:off x="8544392" y="5465767"/>
            <a:ext cx="156210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8" name="Line 17"/>
          <p:cNvSpPr>
            <a:spLocks noChangeShapeType="1"/>
          </p:cNvSpPr>
          <p:nvPr/>
        </p:nvSpPr>
        <p:spPr bwMode="auto">
          <a:xfrm flipH="1">
            <a:off x="6039317" y="5513391"/>
            <a:ext cx="1365251"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8"/>
          <p:cNvSpPr>
            <a:spLocks noChangeShapeType="1"/>
          </p:cNvSpPr>
          <p:nvPr/>
        </p:nvSpPr>
        <p:spPr bwMode="auto">
          <a:xfrm flipH="1" flipV="1">
            <a:off x="5790083" y="4554543"/>
            <a:ext cx="1755775"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Line 19"/>
          <p:cNvSpPr>
            <a:spLocks noChangeShapeType="1"/>
          </p:cNvSpPr>
          <p:nvPr/>
        </p:nvSpPr>
        <p:spPr bwMode="auto">
          <a:xfrm flipH="1" flipV="1">
            <a:off x="7295029" y="4416425"/>
            <a:ext cx="392112"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1" name="Line 20"/>
          <p:cNvSpPr>
            <a:spLocks noChangeShapeType="1"/>
          </p:cNvSpPr>
          <p:nvPr/>
        </p:nvSpPr>
        <p:spPr bwMode="auto">
          <a:xfrm flipV="1">
            <a:off x="7782392" y="5716591"/>
            <a:ext cx="1588" cy="74295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1"/>
          <p:cNvSpPr>
            <a:spLocks noChangeShapeType="1"/>
          </p:cNvSpPr>
          <p:nvPr/>
        </p:nvSpPr>
        <p:spPr bwMode="auto">
          <a:xfrm flipH="1" flipV="1">
            <a:off x="8047509" y="5700714"/>
            <a:ext cx="1455737" cy="673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2"/>
          <p:cNvSpPr>
            <a:spLocks noChangeShapeType="1"/>
          </p:cNvSpPr>
          <p:nvPr/>
        </p:nvSpPr>
        <p:spPr bwMode="auto">
          <a:xfrm flipV="1">
            <a:off x="6002805" y="5691192"/>
            <a:ext cx="1497012" cy="5810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标题 1"/>
          <p:cNvSpPr>
            <a:spLocks noGrp="1"/>
          </p:cNvSpPr>
          <p:nvPr>
            <p:ph type="title"/>
          </p:nvPr>
        </p:nvSpPr>
        <p:spPr/>
        <p:txBody>
          <a:bodyPr>
            <a:normAutofit fontScale="90000"/>
          </a:bodyPr>
          <a:lstStyle/>
          <a:p>
            <a:r>
              <a:rPr lang="zh-CN" altLang="en-US" dirty="0"/>
              <a:t>数据结构与其它课程关系</a:t>
            </a:r>
            <a:r>
              <a:rPr lang="zh-CN" altLang="en-US" dirty="0" smtClean="0"/>
              <a:t>图</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57" y="815866"/>
            <a:ext cx="5944747" cy="3109428"/>
          </a:xfrm>
          <a:prstGeom prst="rect">
            <a:avLst/>
          </a:prstGeom>
        </p:spPr>
      </p:pic>
      <p:sp>
        <p:nvSpPr>
          <p:cNvPr id="6" name="文本框 5"/>
          <p:cNvSpPr txBox="1"/>
          <p:nvPr/>
        </p:nvSpPr>
        <p:spPr>
          <a:xfrm>
            <a:off x="6420321" y="1812391"/>
            <a:ext cx="4931979" cy="830997"/>
          </a:xfrm>
          <a:prstGeom prst="rect">
            <a:avLst/>
          </a:prstGeom>
          <a:noFill/>
        </p:spPr>
        <p:txBody>
          <a:bodyPr wrap="square" rtlCol="0">
            <a:spAutoFit/>
          </a:bodyPr>
          <a:lstStyle/>
          <a:p>
            <a:r>
              <a:rPr lang="zh-CN" altLang="en-US" sz="2400" b="0" dirty="0"/>
              <a:t>数据结构是介于数学，计算机硬件和计算机软件三者之间的一门</a:t>
            </a:r>
            <a:r>
              <a:rPr lang="zh-CN" altLang="en-US" sz="2400" b="0" dirty="0" smtClean="0"/>
              <a:t>课程</a:t>
            </a:r>
          </a:p>
        </p:txBody>
      </p:sp>
      <p:sp>
        <p:nvSpPr>
          <p:cNvPr id="7" name="矩形 6"/>
          <p:cNvSpPr/>
          <p:nvPr/>
        </p:nvSpPr>
        <p:spPr>
          <a:xfrm>
            <a:off x="492556" y="5050265"/>
            <a:ext cx="3579308" cy="830997"/>
          </a:xfrm>
          <a:prstGeom prst="rect">
            <a:avLst/>
          </a:prstGeom>
        </p:spPr>
        <p:txBody>
          <a:bodyPr wrap="square">
            <a:spAutoFit/>
          </a:bodyPr>
          <a:lstStyle/>
          <a:p>
            <a:r>
              <a:rPr lang="zh-CN" altLang="en-US" sz="2400" b="0" dirty="0" smtClean="0"/>
              <a:t>数据结构在</a:t>
            </a:r>
            <a:r>
              <a:rPr lang="zh-CN" altLang="en-US" sz="2400" b="0" dirty="0"/>
              <a:t>教学计划</a:t>
            </a:r>
            <a:r>
              <a:rPr lang="zh-CN" altLang="en-US" sz="2400" b="0" dirty="0" smtClean="0"/>
              <a:t>中是核心</a:t>
            </a:r>
            <a:r>
              <a:rPr lang="zh-CN" altLang="en-US" sz="2400" b="0" dirty="0"/>
              <a:t>、承上启下的课程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fade">
                                      <p:cBhvr>
                                        <p:cTn id="7" dur="500"/>
                                        <p:tgtEl>
                                          <p:spTgt spid="286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fade">
                                      <p:cBhvr>
                                        <p:cTn id="10" dur="500"/>
                                        <p:tgtEl>
                                          <p:spTgt spid="286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fade">
                                      <p:cBhvr>
                                        <p:cTn id="13" dur="500"/>
                                        <p:tgtEl>
                                          <p:spTgt spid="286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fade">
                                      <p:cBhvr>
                                        <p:cTn id="16" dur="500"/>
                                        <p:tgtEl>
                                          <p:spTgt spid="286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fade">
                                      <p:cBhvr>
                                        <p:cTn id="19" dur="500"/>
                                        <p:tgtEl>
                                          <p:spTgt spid="286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fade">
                                      <p:cBhvr>
                                        <p:cTn id="22" dur="500"/>
                                        <p:tgtEl>
                                          <p:spTgt spid="286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fade">
                                      <p:cBhvr>
                                        <p:cTn id="25" dur="500"/>
                                        <p:tgtEl>
                                          <p:spTgt spid="286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682"/>
                                        </p:tgtEl>
                                        <p:attrNameLst>
                                          <p:attrName>style.visibility</p:attrName>
                                        </p:attrNameLst>
                                      </p:cBhvr>
                                      <p:to>
                                        <p:strVal val="visible"/>
                                      </p:to>
                                    </p:set>
                                    <p:animEffect transition="in" filter="fade">
                                      <p:cBhvr>
                                        <p:cTn id="28" dur="500"/>
                                        <p:tgtEl>
                                          <p:spTgt spid="286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animEffect transition="in" filter="fade">
                                      <p:cBhvr>
                                        <p:cTn id="31" dur="500"/>
                                        <p:tgtEl>
                                          <p:spTgt spid="286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684"/>
                                        </p:tgtEl>
                                        <p:attrNameLst>
                                          <p:attrName>style.visibility</p:attrName>
                                        </p:attrNameLst>
                                      </p:cBhvr>
                                      <p:to>
                                        <p:strVal val="visible"/>
                                      </p:to>
                                    </p:set>
                                    <p:animEffect transition="in" filter="fade">
                                      <p:cBhvr>
                                        <p:cTn id="34" dur="500"/>
                                        <p:tgtEl>
                                          <p:spTgt spid="2868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685"/>
                                        </p:tgtEl>
                                        <p:attrNameLst>
                                          <p:attrName>style.visibility</p:attrName>
                                        </p:attrNameLst>
                                      </p:cBhvr>
                                      <p:to>
                                        <p:strVal val="visible"/>
                                      </p:to>
                                    </p:set>
                                    <p:animEffect transition="in" filter="fade">
                                      <p:cBhvr>
                                        <p:cTn id="37" dur="500"/>
                                        <p:tgtEl>
                                          <p:spTgt spid="2868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686"/>
                                        </p:tgtEl>
                                        <p:attrNameLst>
                                          <p:attrName>style.visibility</p:attrName>
                                        </p:attrNameLst>
                                      </p:cBhvr>
                                      <p:to>
                                        <p:strVal val="visible"/>
                                      </p:to>
                                    </p:set>
                                    <p:animEffect transition="in" filter="fade">
                                      <p:cBhvr>
                                        <p:cTn id="40" dur="500"/>
                                        <p:tgtEl>
                                          <p:spTgt spid="286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687"/>
                                        </p:tgtEl>
                                        <p:attrNameLst>
                                          <p:attrName>style.visibility</p:attrName>
                                        </p:attrNameLst>
                                      </p:cBhvr>
                                      <p:to>
                                        <p:strVal val="visible"/>
                                      </p:to>
                                    </p:set>
                                    <p:animEffect transition="in" filter="fade">
                                      <p:cBhvr>
                                        <p:cTn id="43" dur="500"/>
                                        <p:tgtEl>
                                          <p:spTgt spid="286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688"/>
                                        </p:tgtEl>
                                        <p:attrNameLst>
                                          <p:attrName>style.visibility</p:attrName>
                                        </p:attrNameLst>
                                      </p:cBhvr>
                                      <p:to>
                                        <p:strVal val="visible"/>
                                      </p:to>
                                    </p:set>
                                    <p:animEffect transition="in" filter="fade">
                                      <p:cBhvr>
                                        <p:cTn id="46" dur="500"/>
                                        <p:tgtEl>
                                          <p:spTgt spid="286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689"/>
                                        </p:tgtEl>
                                        <p:attrNameLst>
                                          <p:attrName>style.visibility</p:attrName>
                                        </p:attrNameLst>
                                      </p:cBhvr>
                                      <p:to>
                                        <p:strVal val="visible"/>
                                      </p:to>
                                    </p:set>
                                    <p:animEffect transition="in" filter="fade">
                                      <p:cBhvr>
                                        <p:cTn id="49" dur="500"/>
                                        <p:tgtEl>
                                          <p:spTgt spid="286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690"/>
                                        </p:tgtEl>
                                        <p:attrNameLst>
                                          <p:attrName>style.visibility</p:attrName>
                                        </p:attrNameLst>
                                      </p:cBhvr>
                                      <p:to>
                                        <p:strVal val="visible"/>
                                      </p:to>
                                    </p:set>
                                    <p:animEffect transition="in" filter="fade">
                                      <p:cBhvr>
                                        <p:cTn id="52" dur="500"/>
                                        <p:tgtEl>
                                          <p:spTgt spid="286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691"/>
                                        </p:tgtEl>
                                        <p:attrNameLst>
                                          <p:attrName>style.visibility</p:attrName>
                                        </p:attrNameLst>
                                      </p:cBhvr>
                                      <p:to>
                                        <p:strVal val="visible"/>
                                      </p:to>
                                    </p:set>
                                    <p:animEffect transition="in" filter="fade">
                                      <p:cBhvr>
                                        <p:cTn id="55" dur="500"/>
                                        <p:tgtEl>
                                          <p:spTgt spid="286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692"/>
                                        </p:tgtEl>
                                        <p:attrNameLst>
                                          <p:attrName>style.visibility</p:attrName>
                                        </p:attrNameLst>
                                      </p:cBhvr>
                                      <p:to>
                                        <p:strVal val="visible"/>
                                      </p:to>
                                    </p:set>
                                    <p:animEffect transition="in" filter="fade">
                                      <p:cBhvr>
                                        <p:cTn id="58" dur="500"/>
                                        <p:tgtEl>
                                          <p:spTgt spid="2869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693"/>
                                        </p:tgtEl>
                                        <p:attrNameLst>
                                          <p:attrName>style.visibility</p:attrName>
                                        </p:attrNameLst>
                                      </p:cBhvr>
                                      <p:to>
                                        <p:strVal val="visible"/>
                                      </p:to>
                                    </p:set>
                                    <p:animEffect transition="in" filter="fade">
                                      <p:cBhvr>
                                        <p:cTn id="61" dur="500"/>
                                        <p:tgtEl>
                                          <p:spTgt spid="2869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77" grpId="0" animBg="1"/>
      <p:bldP spid="28678" grpId="0" animBg="1"/>
      <p:bldP spid="28679" grpId="0" animBg="1"/>
      <p:bldP spid="28680" grpId="0" animBg="1"/>
      <p:bldP spid="28681" grpId="0" animBg="1"/>
      <p:bldP spid="28682" grpId="0" animBg="1"/>
      <p:bldP spid="28683" grpId="0" animBg="1"/>
      <p:bldP spid="28684" grpId="0" animBg="1"/>
      <p:bldP spid="28685" grpId="0" animBg="1"/>
      <p:bldP spid="28686" grpId="0" animBg="1"/>
      <p:bldP spid="28687" grpId="0" animBg="1"/>
      <p:bldP spid="28688" grpId="0" animBg="1"/>
      <p:bldP spid="28689" grpId="0" animBg="1"/>
      <p:bldP spid="28690" grpId="0" animBg="1"/>
      <p:bldP spid="28691" grpId="0" animBg="1"/>
      <p:bldP spid="28692" grpId="0" animBg="1"/>
      <p:bldP spid="28693"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4"/>
          <p:cNvSpPr>
            <a:spLocks noGrp="1" noChangeArrowheads="1"/>
          </p:cNvSpPr>
          <p:nvPr>
            <p:ph type="title"/>
          </p:nvPr>
        </p:nvSpPr>
        <p:spPr/>
        <p:txBody>
          <a:bodyPr>
            <a:normAutofit fontScale="90000"/>
          </a:bodyPr>
          <a:lstStyle/>
          <a:p>
            <a:pPr eaLnBrk="1" hangingPunct="1"/>
            <a:r>
              <a:rPr lang="zh-CN" altLang="en-US" sz="5400" dirty="0"/>
              <a:t>第</a:t>
            </a:r>
            <a:r>
              <a:rPr lang="en-US" altLang="zh-CN" sz="5400" dirty="0">
                <a:latin typeface="Times New Roman" panose="02020603050405020304" pitchFamily="18" charset="0"/>
              </a:rPr>
              <a:t>1</a:t>
            </a:r>
            <a:r>
              <a:rPr lang="zh-CN" altLang="en-US" sz="5400" dirty="0"/>
              <a:t>章  绪论</a:t>
            </a:r>
          </a:p>
        </p:txBody>
      </p:sp>
      <p:sp>
        <p:nvSpPr>
          <p:cNvPr id="4101" name="Rectangle 5"/>
          <p:cNvSpPr>
            <a:spLocks noGrp="1" noChangeArrowheads="1"/>
          </p:cNvSpPr>
          <p:nvPr>
            <p:ph idx="1"/>
          </p:nvPr>
        </p:nvSpPr>
        <p:spPr/>
        <p:txBody>
          <a:bodyPr/>
          <a:lstStyle/>
          <a:p>
            <a:pPr marL="0" indent="0">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数据结构的概念</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1.2</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算法描述及算法分析</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1.3</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作为</a:t>
            </a:r>
            <a:r>
              <a:rPr lang="en-US" altLang="zh-CN" sz="3800" dirty="0">
                <a:solidFill>
                  <a:srgbClr val="0000CC"/>
                </a:solidFill>
                <a:latin typeface="华文仿宋" panose="02010600040101010101" pitchFamily="2" charset="-122"/>
                <a:ea typeface="华文仿宋" panose="02010600040101010101" pitchFamily="2" charset="-122"/>
              </a:rPr>
              <a:t>ADT</a:t>
            </a:r>
            <a:r>
              <a:rPr lang="zh-CN" altLang="en-US" sz="3800" dirty="0">
                <a:solidFill>
                  <a:srgbClr val="0000CC"/>
                </a:solidFill>
                <a:latin typeface="华文仿宋" panose="02010600040101010101" pitchFamily="2" charset="-122"/>
                <a:ea typeface="华文仿宋" panose="02010600040101010101" pitchFamily="2" charset="-122"/>
              </a:rPr>
              <a:t>的</a:t>
            </a:r>
            <a:r>
              <a:rPr lang="en-US" altLang="zh-CN" sz="3800" dirty="0">
                <a:solidFill>
                  <a:srgbClr val="0000CC"/>
                </a:solidFill>
                <a:latin typeface="华文仿宋" panose="02010600040101010101" pitchFamily="2" charset="-122"/>
                <a:ea typeface="华文仿宋" panose="02010600040101010101" pitchFamily="2" charset="-122"/>
              </a:rPr>
              <a:t>C++</a:t>
            </a:r>
            <a:r>
              <a:rPr lang="zh-CN" altLang="en-US" sz="3800" dirty="0">
                <a:solidFill>
                  <a:srgbClr val="0000CC"/>
                </a:solidFill>
                <a:latin typeface="华文仿宋" panose="02010600040101010101" pitchFamily="2" charset="-122"/>
                <a:ea typeface="华文仿宋" panose="02010600040101010101" pitchFamily="2" charset="-122"/>
              </a:rPr>
              <a:t>类</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3" name="Rectangle 43"/>
          <p:cNvSpPr>
            <a:spLocks noGrp="1" noChangeArrowheads="1"/>
          </p:cNvSpPr>
          <p:nvPr>
            <p:ph type="title"/>
          </p:nvPr>
        </p:nvSpPr>
        <p:spPr/>
        <p:txBody>
          <a:bodyPr>
            <a:normAutofit fontScale="90000"/>
          </a:bodyPr>
          <a:lstStyle/>
          <a:p>
            <a:r>
              <a:rPr lang="zh-CN" altLang="en-US" smtClean="0"/>
              <a:t>什么是数据结构</a:t>
            </a:r>
          </a:p>
        </p:txBody>
      </p:sp>
      <p:graphicFrame>
        <p:nvGraphicFramePr>
          <p:cNvPr id="187396" name="Group 4"/>
          <p:cNvGraphicFramePr>
            <a:graphicFrameLocks noGrp="1"/>
          </p:cNvGraphicFramePr>
          <p:nvPr>
            <p:ph idx="1"/>
            <p:extLst>
              <p:ext uri="{D42A27DB-BD31-4B8C-83A1-F6EECF244321}">
                <p14:modId xmlns:p14="http://schemas.microsoft.com/office/powerpoint/2010/main" val="2527010991"/>
              </p:ext>
            </p:extLst>
          </p:nvPr>
        </p:nvGraphicFramePr>
        <p:xfrm>
          <a:off x="5807968" y="1318737"/>
          <a:ext cx="5545832" cy="4054479"/>
        </p:xfrm>
        <a:graphic>
          <a:graphicData uri="http://schemas.openxmlformats.org/drawingml/2006/table">
            <a:tbl>
              <a:tblPr/>
              <a:tblGrid>
                <a:gridCol w="2772916"/>
                <a:gridCol w="2772916"/>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86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7395" name="Rectangle 3"/>
          <p:cNvSpPr>
            <a:spLocks noGrp="1" noChangeArrowheads="1"/>
          </p:cNvSpPr>
          <p:nvPr>
            <p:ph type="body" sz="half" idx="4294967295"/>
          </p:nvPr>
        </p:nvSpPr>
        <p:spPr>
          <a:xfrm>
            <a:off x="551259" y="1268760"/>
            <a:ext cx="4392613" cy="4530725"/>
          </a:xfrm>
        </p:spPr>
        <p:txBody>
          <a:bodyPr/>
          <a:lstStyle/>
          <a:p>
            <a:pPr>
              <a:defRPr/>
            </a:pPr>
            <a:r>
              <a:rPr lang="zh-CN" altLang="en-US" sz="2800" dirty="0">
                <a:solidFill>
                  <a:srgbClr val="6600CC"/>
                </a:solidFill>
              </a:rPr>
              <a:t>数据结构与程序的关系</a:t>
            </a:r>
          </a:p>
          <a:p>
            <a:pPr>
              <a:defRPr/>
            </a:pPr>
            <a:endParaRPr lang="zh-CN" altLang="en-US" b="1" dirty="0">
              <a:solidFill>
                <a:srgbClr val="6600CC"/>
              </a:solidFill>
            </a:endParaRPr>
          </a:p>
          <a:p>
            <a:pPr>
              <a:defRPr/>
            </a:pPr>
            <a:r>
              <a:rPr lang="zh-CN" altLang="en-US" sz="2000" dirty="0">
                <a:solidFill>
                  <a:srgbClr val="000000"/>
                </a:solidFill>
              </a:rPr>
              <a:t>思考</a:t>
            </a:r>
            <a:r>
              <a:rPr lang="en-US" altLang="zh-CN" sz="2000" dirty="0">
                <a:solidFill>
                  <a:srgbClr val="000000"/>
                </a:solidFill>
              </a:rPr>
              <a:t>:</a:t>
            </a:r>
            <a:r>
              <a:rPr lang="zh-CN" altLang="en-US" sz="2000" dirty="0">
                <a:solidFill>
                  <a:srgbClr val="000000"/>
                </a:solidFill>
              </a:rPr>
              <a:t>下表是</a:t>
            </a:r>
            <a:r>
              <a:rPr lang="en-US" altLang="zh-CN" sz="2000" dirty="0">
                <a:solidFill>
                  <a:srgbClr val="000000"/>
                </a:solidFill>
              </a:rPr>
              <a:t>10</a:t>
            </a:r>
            <a:r>
              <a:rPr lang="zh-CN" altLang="en-US" sz="2000" dirty="0">
                <a:solidFill>
                  <a:srgbClr val="000000"/>
                </a:solidFill>
              </a:rPr>
              <a:t>次</a:t>
            </a:r>
            <a:r>
              <a:rPr lang="en-US" altLang="zh-CN" sz="2000" dirty="0" smtClean="0">
                <a:solidFill>
                  <a:srgbClr val="000000"/>
                </a:solidFill>
              </a:rPr>
              <a:t>C++</a:t>
            </a:r>
            <a:r>
              <a:rPr lang="zh-CN" altLang="en-US" sz="2000" dirty="0" smtClean="0">
                <a:solidFill>
                  <a:srgbClr val="000000"/>
                </a:solidFill>
              </a:rPr>
              <a:t>语言</a:t>
            </a:r>
            <a:r>
              <a:rPr lang="zh-CN" altLang="en-US" sz="2000" dirty="0">
                <a:solidFill>
                  <a:srgbClr val="000000"/>
                </a:solidFill>
              </a:rPr>
              <a:t>课程的测验成绩，请设计一个小程序计算这</a:t>
            </a:r>
            <a:r>
              <a:rPr lang="en-US" altLang="zh-CN" sz="2000" dirty="0">
                <a:solidFill>
                  <a:srgbClr val="000000"/>
                </a:solidFill>
              </a:rPr>
              <a:t>10</a:t>
            </a:r>
            <a:r>
              <a:rPr lang="zh-CN" altLang="en-US" sz="2000" dirty="0">
                <a:solidFill>
                  <a:srgbClr val="000000"/>
                </a:solidFill>
              </a:rPr>
              <a:t>次测验的总分和平均分。</a:t>
            </a:r>
          </a:p>
          <a:p>
            <a:pPr>
              <a:defRPr/>
            </a:pPr>
            <a:endParaRPr lang="en-US" altLang="zh-CN" sz="1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188419" name="Rectangle 3"/>
          <p:cNvSpPr>
            <a:spLocks noGrp="1" noChangeArrowheads="1"/>
          </p:cNvSpPr>
          <p:nvPr>
            <p:ph idx="1"/>
          </p:nvPr>
        </p:nvSpPr>
        <p:spPr/>
        <p:txBody>
          <a:bodyPr>
            <a:noAutofit/>
          </a:bodyPr>
          <a:lstStyle/>
          <a:p>
            <a:pPr marL="0" indent="0">
              <a:lnSpc>
                <a:spcPct val="80000"/>
              </a:lnSpc>
              <a:buNone/>
              <a:defRPr/>
            </a:pPr>
            <a:r>
              <a:rPr lang="zh-CN" altLang="en-US" sz="1800" dirty="0">
                <a:solidFill>
                  <a:srgbClr val="000000"/>
                </a:solidFill>
              </a:rPr>
              <a:t>方法一</a:t>
            </a:r>
            <a:r>
              <a:rPr lang="en-US" altLang="zh-CN" sz="1800" dirty="0">
                <a:solidFill>
                  <a:srgbClr val="000000"/>
                </a:solidFill>
              </a:rPr>
              <a:t>:</a:t>
            </a:r>
          </a:p>
          <a:p>
            <a:pPr marL="0" indent="0">
              <a:lnSpc>
                <a:spcPct val="80000"/>
              </a:lnSpc>
              <a:buNone/>
              <a:defRPr/>
            </a:pPr>
            <a:endParaRPr lang="en-US" altLang="zh-CN" sz="1800" dirty="0">
              <a:solidFill>
                <a:srgbClr val="000000"/>
              </a:solidFill>
            </a:endParaRPr>
          </a:p>
          <a:p>
            <a:pPr marL="0" indent="0">
              <a:lnSpc>
                <a:spcPct val="80000"/>
              </a:lnSpc>
              <a:buNone/>
              <a:defRPr/>
            </a:pPr>
            <a:r>
              <a:rPr lang="fr-FR" altLang="zh-CN" sz="1800" dirty="0">
                <a:solidFill>
                  <a:srgbClr val="000000"/>
                </a:solidFill>
              </a:rPr>
              <a:t>void main()</a:t>
            </a:r>
          </a:p>
          <a:p>
            <a:pPr marL="0" indent="0">
              <a:lnSpc>
                <a:spcPct val="80000"/>
              </a:lnSpc>
              <a:buNone/>
              <a:defRPr/>
            </a:pPr>
            <a:r>
              <a:rPr lang="fr-FR" altLang="zh-CN" sz="1800" dirty="0">
                <a:solidFill>
                  <a:srgbClr val="000000"/>
                </a:solidFill>
              </a:rPr>
              <a:t>{</a:t>
            </a:r>
          </a:p>
          <a:p>
            <a:pPr marL="0" indent="0">
              <a:lnSpc>
                <a:spcPct val="80000"/>
              </a:lnSpc>
              <a:buNone/>
              <a:defRPr/>
            </a:pPr>
            <a:r>
              <a:rPr lang="fr-FR" altLang="zh-CN" sz="1800" dirty="0">
                <a:solidFill>
                  <a:srgbClr val="000000"/>
                </a:solidFill>
              </a:rPr>
              <a:t>  int t1,t2,t3,t4,t5,t6,t7,t8,t9,t10;</a:t>
            </a:r>
          </a:p>
          <a:p>
            <a:pPr marL="0" indent="0">
              <a:lnSpc>
                <a:spcPct val="80000"/>
              </a:lnSpc>
              <a:buNone/>
              <a:defRPr/>
            </a:pPr>
            <a:r>
              <a:rPr lang="fr-FR" altLang="zh-CN" sz="1800" dirty="0">
                <a:solidFill>
                  <a:srgbClr val="000000"/>
                </a:solidFill>
              </a:rPr>
              <a:t>  int sum;</a:t>
            </a:r>
          </a:p>
          <a:p>
            <a:pPr marL="0" indent="0">
              <a:lnSpc>
                <a:spcPct val="80000"/>
              </a:lnSpc>
              <a:buNone/>
              <a:defRPr/>
            </a:pPr>
            <a:r>
              <a:rPr lang="fr-FR" altLang="zh-CN" sz="1800" dirty="0">
                <a:solidFill>
                  <a:srgbClr val="000000"/>
                </a:solidFill>
              </a:rPr>
              <a:t>  int average;</a:t>
            </a:r>
          </a:p>
          <a:p>
            <a:pPr marL="0" indent="0">
              <a:lnSpc>
                <a:spcPct val="80000"/>
              </a:lnSpc>
              <a:buNone/>
              <a:defRPr/>
            </a:pPr>
            <a:r>
              <a:rPr lang="fr-FR" altLang="zh-CN" sz="1800" dirty="0">
                <a:solidFill>
                  <a:srgbClr val="000000"/>
                </a:solidFill>
              </a:rPr>
              <a:t>  t1=;</a:t>
            </a:r>
          </a:p>
          <a:p>
            <a:pPr marL="0" indent="0">
              <a:lnSpc>
                <a:spcPct val="80000"/>
              </a:lnSpc>
              <a:buNone/>
              <a:defRPr/>
            </a:pPr>
            <a:r>
              <a:rPr lang="fr-FR" altLang="zh-CN" sz="1800" dirty="0">
                <a:solidFill>
                  <a:srgbClr val="000000"/>
                </a:solidFill>
              </a:rPr>
              <a:t>  t2=;</a:t>
            </a:r>
          </a:p>
          <a:p>
            <a:pPr marL="0" indent="0">
              <a:lnSpc>
                <a:spcPct val="80000"/>
              </a:lnSpc>
              <a:buNone/>
              <a:defRPr/>
            </a:pPr>
            <a:r>
              <a:rPr lang="fr-FR" altLang="zh-CN" sz="1800" dirty="0">
                <a:solidFill>
                  <a:srgbClr val="000000"/>
                </a:solidFill>
              </a:rPr>
              <a:t>  t3=;</a:t>
            </a:r>
          </a:p>
          <a:p>
            <a:pPr marL="0" indent="0">
              <a:lnSpc>
                <a:spcPct val="80000"/>
              </a:lnSpc>
              <a:buNone/>
              <a:defRPr/>
            </a:pPr>
            <a:r>
              <a:rPr lang="fr-FR" altLang="zh-CN" sz="1800" dirty="0">
                <a:solidFill>
                  <a:srgbClr val="000000"/>
                </a:solidFill>
              </a:rPr>
              <a:t>  t4=;</a:t>
            </a:r>
          </a:p>
          <a:p>
            <a:pPr marL="0" indent="0">
              <a:lnSpc>
                <a:spcPct val="80000"/>
              </a:lnSpc>
              <a:buNone/>
              <a:defRPr/>
            </a:pPr>
            <a:r>
              <a:rPr lang="fr-FR" altLang="zh-CN" sz="1800" dirty="0">
                <a:solidFill>
                  <a:srgbClr val="000000"/>
                </a:solidFill>
              </a:rPr>
              <a:t>  t5=;</a:t>
            </a:r>
          </a:p>
          <a:p>
            <a:pPr marL="0" indent="0">
              <a:lnSpc>
                <a:spcPct val="80000"/>
              </a:lnSpc>
              <a:buNone/>
              <a:defRPr/>
            </a:pPr>
            <a:r>
              <a:rPr lang="fr-FR" altLang="zh-CN" sz="1800" dirty="0" smtClean="0">
                <a:solidFill>
                  <a:srgbClr val="000000"/>
                </a:solidFill>
              </a:rPr>
              <a:t>  .....</a:t>
            </a:r>
            <a:endParaRPr lang="fr-FR" altLang="zh-CN" sz="1800" dirty="0">
              <a:solidFill>
                <a:srgbClr val="000000"/>
              </a:solidFill>
            </a:endParaRPr>
          </a:p>
          <a:p>
            <a:pPr marL="0" indent="0">
              <a:lnSpc>
                <a:spcPct val="80000"/>
              </a:lnSpc>
              <a:buNone/>
              <a:defRPr/>
            </a:pPr>
            <a:r>
              <a:rPr lang="fr-FR" altLang="zh-CN" sz="1800" dirty="0">
                <a:solidFill>
                  <a:srgbClr val="000000"/>
                </a:solidFill>
              </a:rPr>
              <a:t>  sum=t1+.....t10;</a:t>
            </a:r>
          </a:p>
          <a:p>
            <a:pPr marL="0" indent="0">
              <a:lnSpc>
                <a:spcPct val="80000"/>
              </a:lnSpc>
              <a:buNone/>
              <a:defRPr/>
            </a:pPr>
            <a:r>
              <a:rPr lang="fr-FR" altLang="zh-CN" sz="1800" dirty="0">
                <a:solidFill>
                  <a:srgbClr val="000000"/>
                </a:solidFill>
              </a:rPr>
              <a:t>  average=sum/10;</a:t>
            </a:r>
          </a:p>
          <a:p>
            <a:pPr marL="0" indent="0">
              <a:lnSpc>
                <a:spcPct val="80000"/>
              </a:lnSpc>
              <a:buNone/>
              <a:defRPr/>
            </a:pPr>
            <a:r>
              <a:rPr lang="fr-FR" altLang="zh-CN" sz="1800" dirty="0">
                <a:solidFill>
                  <a:srgbClr val="000000"/>
                </a:solidFill>
              </a:rPr>
              <a:t>}</a:t>
            </a:r>
            <a:endParaRPr lang="en-US" altLang="zh-CN" sz="1800" dirty="0">
              <a:solidFill>
                <a:srgbClr val="000000"/>
              </a:solidFill>
            </a:endParaRPr>
          </a:p>
        </p:txBody>
      </p:sp>
      <p:sp>
        <p:nvSpPr>
          <p:cNvPr id="3" name="内容占位符 2"/>
          <p:cNvSpPr>
            <a:spLocks noGrp="1"/>
          </p:cNvSpPr>
          <p:nvPr>
            <p:ph sz="half" idx="4294967295"/>
          </p:nvPr>
        </p:nvSpPr>
        <p:spPr>
          <a:xfrm>
            <a:off x="8190656" y="983778"/>
            <a:ext cx="3810000" cy="4114800"/>
          </a:xfrm>
        </p:spPr>
        <p:txBody>
          <a:bodyPr>
            <a:noAutofit/>
          </a:bodyPr>
          <a:lstStyle/>
          <a:p>
            <a:pPr marL="0" indent="0">
              <a:buNone/>
              <a:defRPr/>
            </a:pPr>
            <a:r>
              <a:rPr lang="zh-CN" altLang="en-US" sz="1800" dirty="0">
                <a:solidFill>
                  <a:srgbClr val="000000"/>
                </a:solidFill>
              </a:rPr>
              <a:t>方法二</a:t>
            </a:r>
            <a:r>
              <a:rPr lang="en-US" altLang="zh-CN" sz="1800" dirty="0">
                <a:solidFill>
                  <a:srgbClr val="000000"/>
                </a:solidFill>
              </a:rPr>
              <a:t>:</a:t>
            </a:r>
          </a:p>
          <a:p>
            <a:pPr marL="0" indent="0">
              <a:buNone/>
              <a:defRPr/>
            </a:pPr>
            <a:endParaRPr lang="en-US" altLang="zh-CN" sz="1800" dirty="0">
              <a:solidFill>
                <a:srgbClr val="000000"/>
              </a:solidFill>
            </a:endParaRPr>
          </a:p>
          <a:p>
            <a:pPr marL="0" indent="0">
              <a:buNone/>
              <a:defRPr/>
            </a:pPr>
            <a:r>
              <a:rPr lang="en-US" altLang="zh-CN" sz="1800" dirty="0">
                <a:solidFill>
                  <a:srgbClr val="000000"/>
                </a:solidFill>
              </a:rPr>
              <a:t>void main()</a:t>
            </a:r>
          </a:p>
          <a:p>
            <a:pPr marL="0" indent="0">
              <a:buNone/>
              <a:defRPr/>
            </a:pPr>
            <a:r>
              <a:rPr lang="en-US" altLang="zh-CN" sz="1800" dirty="0">
                <a:solidFill>
                  <a:srgbClr val="000000"/>
                </a:solidFill>
              </a:rPr>
              <a:t>{</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t[10]={80,........};</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sum;</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average;</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sum=0;</a:t>
            </a:r>
          </a:p>
          <a:p>
            <a:pPr marL="0" indent="0">
              <a:buNone/>
              <a:defRPr/>
            </a:pPr>
            <a:r>
              <a:rPr lang="en-US" altLang="zh-CN" sz="1800" dirty="0">
                <a:solidFill>
                  <a:srgbClr val="000000"/>
                </a:solidFill>
              </a:rPr>
              <a:t>  for (</a:t>
            </a:r>
            <a:r>
              <a:rPr lang="en-US" altLang="zh-CN" sz="1800" dirty="0" err="1">
                <a:solidFill>
                  <a:srgbClr val="000000"/>
                </a:solidFill>
              </a:rPr>
              <a:t>i</a:t>
            </a:r>
            <a:r>
              <a:rPr lang="en-US" altLang="zh-CN" sz="1800" dirty="0">
                <a:solidFill>
                  <a:srgbClr val="000000"/>
                </a:solidFill>
              </a:rPr>
              <a:t>=0;i&lt;10;i++)</a:t>
            </a:r>
          </a:p>
          <a:p>
            <a:pPr marL="0" indent="0">
              <a:buNone/>
              <a:defRPr/>
            </a:pPr>
            <a:r>
              <a:rPr lang="en-US" altLang="zh-CN" sz="1800" dirty="0">
                <a:solidFill>
                  <a:srgbClr val="000000"/>
                </a:solidFill>
              </a:rPr>
              <a:t>   sum+=t[</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average=sum/10;</a:t>
            </a:r>
          </a:p>
          <a:p>
            <a:pPr marL="0" indent="0">
              <a:buNone/>
              <a:defRPr/>
            </a:pPr>
            <a:r>
              <a:rPr lang="en-US" altLang="zh-CN" sz="1800" dirty="0">
                <a:solidFill>
                  <a:srgbClr val="000000"/>
                </a:solidFill>
              </a:rPr>
              <a:t>}</a:t>
            </a:r>
          </a:p>
          <a:p>
            <a:pPr marL="0" indent="0">
              <a:buNone/>
            </a:pPr>
            <a:endParaRPr lang="zh-CN" altLang="en-US" sz="1800" dirty="0"/>
          </a:p>
        </p:txBody>
      </p:sp>
      <p:cxnSp>
        <p:nvCxnSpPr>
          <p:cNvPr id="6" name="直接连接符 5"/>
          <p:cNvCxnSpPr/>
          <p:nvPr/>
        </p:nvCxnSpPr>
        <p:spPr>
          <a:xfrm>
            <a:off x="5735960" y="1124744"/>
            <a:ext cx="0" cy="5544616"/>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327714" y="1717739"/>
            <a:ext cx="3216086" cy="1323439"/>
          </a:xfrm>
          <a:prstGeom prst="rect">
            <a:avLst/>
          </a:prstGeom>
        </p:spPr>
        <p:txBody>
          <a:bodyPr wrap="square">
            <a:spAutoFit/>
          </a:bodyPr>
          <a:lstStyle/>
          <a:p>
            <a:pPr>
              <a:defRPr/>
            </a:pPr>
            <a:r>
              <a:rPr lang="zh-CN" altLang="en-US" dirty="0">
                <a:latin typeface="+mn-ea"/>
              </a:rPr>
              <a:t>哪种方法好</a:t>
            </a:r>
            <a:r>
              <a:rPr lang="en-US" altLang="zh-CN" dirty="0">
                <a:latin typeface="+mn-ea"/>
              </a:rPr>
              <a:t>?</a:t>
            </a:r>
          </a:p>
          <a:p>
            <a:pPr>
              <a:defRPr/>
            </a:pPr>
            <a:r>
              <a:rPr lang="zh-CN" altLang="en-US" dirty="0">
                <a:latin typeface="+mn-ea"/>
              </a:rPr>
              <a:t>为什么</a:t>
            </a:r>
            <a:r>
              <a:rPr lang="en-US" altLang="zh-CN" dirty="0">
                <a:latin typeface="+mn-ea"/>
              </a:rPr>
              <a:t>?</a:t>
            </a:r>
          </a:p>
        </p:txBody>
      </p:sp>
      <p:sp>
        <p:nvSpPr>
          <p:cNvPr id="7" name="Text Box 4"/>
          <p:cNvSpPr txBox="1">
            <a:spLocks noChangeArrowheads="1"/>
          </p:cNvSpPr>
          <p:nvPr/>
        </p:nvSpPr>
        <p:spPr bwMode="auto">
          <a:xfrm>
            <a:off x="3475923" y="3618081"/>
            <a:ext cx="4520074" cy="181588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latin typeface="+mn-ea"/>
                <a:ea typeface="+mn-ea"/>
              </a:rPr>
              <a:t>如何</a:t>
            </a:r>
            <a:r>
              <a:rPr lang="zh-CN" altLang="en-US" sz="2800" u="sng" dirty="0">
                <a:solidFill>
                  <a:srgbClr val="0000CC"/>
                </a:solidFill>
                <a:latin typeface="+mn-ea"/>
                <a:ea typeface="+mn-ea"/>
              </a:rPr>
              <a:t>选择最佳的数据结构来解决程序问题</a:t>
            </a:r>
            <a:r>
              <a:rPr lang="zh-CN" altLang="en-US" sz="2800" dirty="0">
                <a:latin typeface="+mn-ea"/>
                <a:ea typeface="+mn-ea"/>
              </a:rPr>
              <a:t>是为什么需要学习数据结构的重要</a:t>
            </a:r>
            <a:r>
              <a:rPr lang="zh-CN" altLang="en-US" sz="2800" dirty="0" smtClean="0">
                <a:latin typeface="+mn-ea"/>
                <a:ea typeface="+mn-ea"/>
              </a:rPr>
              <a:t>原因</a:t>
            </a:r>
            <a:r>
              <a:rPr lang="en-US" altLang="zh-CN" sz="2800" dirty="0" smtClean="0">
                <a:latin typeface="+mn-ea"/>
                <a:ea typeface="+mn-ea"/>
              </a:rPr>
              <a:t>!</a:t>
            </a:r>
          </a:p>
          <a:p>
            <a:pPr>
              <a:spcBef>
                <a:spcPct val="0"/>
              </a:spcBef>
              <a:buClrTx/>
              <a:buSzTx/>
              <a:buFontTx/>
              <a:buNone/>
            </a:pPr>
            <a:endParaRPr lang="zh-CN" altLang="en-US" sz="2800" dirty="0">
              <a:solidFill>
                <a:srgbClr val="FF0066"/>
              </a:solidFill>
              <a:latin typeface="+mn-ea"/>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什么是</a:t>
            </a:r>
            <a:r>
              <a:rPr lang="zh-CN" altLang="en-US" dirty="0" smtClean="0"/>
              <a:t>数据结构</a:t>
            </a:r>
            <a:endParaRPr lang="zh-CN" altLang="en-US" dirty="0"/>
          </a:p>
        </p:txBody>
      </p:sp>
      <p:sp>
        <p:nvSpPr>
          <p:cNvPr id="202755" name="Rectangle 3"/>
          <p:cNvSpPr>
            <a:spLocks noGrp="1" noChangeArrowheads="1"/>
          </p:cNvSpPr>
          <p:nvPr>
            <p:ph idx="1"/>
          </p:nvPr>
        </p:nvSpPr>
        <p:spPr>
          <a:xfrm>
            <a:off x="838200" y="1268760"/>
            <a:ext cx="10515600" cy="4908203"/>
          </a:xfrm>
        </p:spPr>
        <p:txBody>
          <a:bodyPr/>
          <a:lstStyle/>
          <a:p>
            <a:pPr>
              <a:lnSpc>
                <a:spcPct val="90000"/>
              </a:lnSpc>
              <a:buFont typeface="Wingdings" panose="05000000000000000000" pitchFamily="2" charset="2"/>
              <a:buNone/>
              <a:defRPr/>
            </a:pPr>
            <a:r>
              <a:rPr lang="zh-CN" altLang="en-US" sz="2600" dirty="0"/>
              <a:t>     </a:t>
            </a:r>
            <a:r>
              <a:rPr lang="zh-CN" b="1" dirty="0">
                <a:latin typeface="楷体" panose="02010609060101010101" pitchFamily="49" charset="-122"/>
                <a:ea typeface="楷体" panose="02010609060101010101" pitchFamily="49" charset="-122"/>
                <a:cs typeface="+mn-cs"/>
              </a:rPr>
              <a:t>数据结构示例</a:t>
            </a:r>
            <a:r>
              <a:rPr lang="en-US" altLang="zh-CN" b="1" dirty="0">
                <a:latin typeface="Times New Roman" panose="02020603050405020304" pitchFamily="18" charset="0"/>
                <a:ea typeface="楷体" panose="02010609060101010101" pitchFamily="49" charset="-122"/>
                <a:cs typeface="+mn-cs"/>
              </a:rPr>
              <a:t>A</a:t>
            </a:r>
            <a:r>
              <a:rPr lang="en-US" altLang="zh-CN" b="1" dirty="0">
                <a:latin typeface="楷体" panose="02010609060101010101" pitchFamily="49" charset="-122"/>
                <a:ea typeface="楷体" panose="02010609060101010101" pitchFamily="49" charset="-122"/>
                <a:cs typeface="+mn-cs"/>
              </a:rPr>
              <a:t>—— </a:t>
            </a:r>
            <a:r>
              <a:rPr lang="zh-CN" b="1" dirty="0">
                <a:latin typeface="楷体" panose="02010609060101010101" pitchFamily="49" charset="-122"/>
                <a:ea typeface="楷体" panose="02010609060101010101" pitchFamily="49" charset="-122"/>
                <a:cs typeface="+mn-cs"/>
              </a:rPr>
              <a:t>线性表</a:t>
            </a:r>
            <a:endParaRPr lang="zh-CN" altLang="en-US" dirty="0">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2895603" y="3048004"/>
          <a:ext cx="6530976" cy="2590801"/>
        </p:xfrm>
        <a:graphic>
          <a:graphicData uri="http://schemas.openxmlformats.org/drawingml/2006/table">
            <a:tbl>
              <a:tblPr/>
              <a:tblGrid>
                <a:gridCol w="2587625"/>
                <a:gridCol w="1511300"/>
                <a:gridCol w="2432051"/>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8877"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zh-CN" sz="3400">
                <a:latin typeface="楷体" panose="02010609060101010101" pitchFamily="49" charset="-122"/>
                <a:ea typeface="楷体" panose="02010609060101010101" pitchFamily="49" charset="-122"/>
              </a:rPr>
              <a:t>数据结构示例</a:t>
            </a:r>
            <a:r>
              <a:rPr lang="en-US" altLang="zh-CN" sz="3400">
                <a:latin typeface="Times New Roman" panose="02020603050405020304" pitchFamily="18" charset="0"/>
                <a:ea typeface="楷体" panose="02010609060101010101" pitchFamily="49" charset="-122"/>
              </a:rPr>
              <a:t>B</a:t>
            </a:r>
            <a:r>
              <a:rPr lang="en-US" altLang="zh-CN" sz="3400">
                <a:latin typeface="楷体" panose="02010609060101010101" pitchFamily="49" charset="-122"/>
                <a:ea typeface="楷体" panose="02010609060101010101" pitchFamily="49" charset="-122"/>
              </a:rPr>
              <a:t>——</a:t>
            </a:r>
            <a:r>
              <a:rPr lang="zh-CN" altLang="zh-CN" sz="3400">
                <a:latin typeface="楷体" panose="02010609060101010101" pitchFamily="49" charset="-122"/>
                <a:ea typeface="楷体" panose="02010609060101010101" pitchFamily="49" charset="-122"/>
              </a:rPr>
              <a:t>树</a:t>
            </a:r>
          </a:p>
        </p:txBody>
      </p:sp>
      <p:sp>
        <p:nvSpPr>
          <p:cNvPr id="2" name="内容占位符 1"/>
          <p:cNvSpPr>
            <a:spLocks noGrp="1"/>
          </p:cNvSpPr>
          <p:nvPr>
            <p:ph idx="1"/>
          </p:nvPr>
        </p:nvSpPr>
        <p:spPr/>
        <p:txBody>
          <a:bodyPr/>
          <a:lstStyle/>
          <a:p>
            <a:endParaRPr lang="zh-CN" altLang="en-US"/>
          </a:p>
        </p:txBody>
      </p:sp>
      <p:grpSp>
        <p:nvGrpSpPr>
          <p:cNvPr id="203779" name="Group 3"/>
          <p:cNvGrpSpPr>
            <a:grpSpLocks/>
          </p:cNvGrpSpPr>
          <p:nvPr/>
        </p:nvGrpSpPr>
        <p:grpSpPr bwMode="auto">
          <a:xfrm>
            <a:off x="4064003" y="2398717"/>
            <a:ext cx="1555751" cy="542037"/>
            <a:chOff x="0" y="0"/>
            <a:chExt cx="816" cy="277"/>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2640017" y="2932115"/>
            <a:ext cx="4135437" cy="1061975"/>
            <a:chOff x="-81" y="0"/>
            <a:chExt cx="2411" cy="544"/>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63"/>
              <a:chOff x="-81" y="-59"/>
              <a:chExt cx="816" cy="363"/>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250"/>
              <a:chOff x="14" y="37"/>
              <a:chExt cx="816" cy="250"/>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63"/>
              <a:chOff x="-22" y="-59"/>
              <a:chExt cx="816" cy="363"/>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1847855" y="3922714"/>
            <a:ext cx="2982913" cy="1149550"/>
            <a:chOff x="-93" y="0"/>
            <a:chExt cx="1739" cy="711"/>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438"/>
              <a:chOff x="-93" y="-100"/>
              <a:chExt cx="816" cy="438"/>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438"/>
              <a:chOff x="-34" y="-100"/>
              <a:chExt cx="816" cy="438"/>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03389" y="4989517"/>
            <a:ext cx="2132012" cy="1036967"/>
            <a:chOff x="0" y="0"/>
            <a:chExt cx="3358" cy="1634"/>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00"/>
              <a:chOff x="0" y="0"/>
              <a:chExt cx="816" cy="277"/>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6727" y="2132017"/>
            <a:ext cx="3817939"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1.1 </a:t>
            </a:r>
            <a:r>
              <a:rPr lang="zh-CN" altLang="en-US" sz="3600" dirty="0">
                <a:solidFill>
                  <a:schemeClr val="hlink"/>
                </a:solidFill>
                <a:latin typeface="黑体" panose="02010609060101010101" pitchFamily="49" charset="-122"/>
                <a:ea typeface="黑体" panose="02010609060101010101" pitchFamily="49" charset="-122"/>
              </a:rPr>
              <a:t>数据结构的概念</a:t>
            </a:r>
          </a:p>
        </p:txBody>
      </p:sp>
      <p:sp>
        <p:nvSpPr>
          <p:cNvPr id="80898" name="Rectangle 2"/>
          <p:cNvSpPr>
            <a:spLocks noGrp="1" noChangeArrowheads="1"/>
          </p:cNvSpPr>
          <p:nvPr>
            <p:ph idx="1"/>
          </p:nvPr>
        </p:nvSpPr>
        <p:spPr/>
        <p:txBody>
          <a:bodyPr>
            <a:normAutofit lnSpcReduction="10000"/>
          </a:bodyPr>
          <a:lstStyle/>
          <a:p>
            <a:pPr eaLnBrk="1" hangingPunct="1">
              <a:lnSpc>
                <a:spcPct val="130000"/>
              </a:lnSpc>
              <a:buClr>
                <a:schemeClr val="tx1"/>
              </a:buClr>
              <a:buFont typeface="Wingdings" panose="05000000000000000000" pitchFamily="2" charset="2"/>
              <a:buNone/>
            </a:pPr>
            <a:r>
              <a:rPr lang="zh-CN" altLang="en-US" sz="2800" dirty="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sz="2800" dirty="0">
              <a:latin typeface="Times New Roman" panose="02020603050405020304" pitchFamily="18" charset="0"/>
              <a:cs typeface="Times New Roman" panose="02020603050405020304" pitchFamily="18" charset="0"/>
            </a:endParaRP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2420888"/>
            <a:ext cx="1444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69" name="Rectangle 2"/>
          <p:cNvSpPr>
            <a:spLocks noChangeArrowheads="1"/>
          </p:cNvSpPr>
          <p:nvPr/>
        </p:nvSpPr>
        <p:spPr bwMode="auto">
          <a:xfrm>
            <a:off x="1343473" y="4028226"/>
            <a:ext cx="10560496" cy="206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smtClean="0">
                <a:latin typeface="楷体_GB2312" pitchFamily="49" charset="-122"/>
              </a:rPr>
              <a:t>数值计算</a:t>
            </a:r>
            <a:r>
              <a:rPr kumimoji="0" lang="zh-CN" altLang="en-US" sz="2800" dirty="0">
                <a:latin typeface="楷体_GB2312" pitchFamily="49" charset="-122"/>
              </a:rPr>
              <a:t>的关键是：如何得出数学模型（</a:t>
            </a:r>
            <a:r>
              <a:rPr kumimoji="0" lang="zh-CN" altLang="en-US" sz="2800" dirty="0">
                <a:solidFill>
                  <a:schemeClr val="tx2"/>
                </a:solidFill>
                <a:effectLst>
                  <a:outerShdw blurRad="38100" dist="38100" dir="2700000" algn="tl">
                    <a:srgbClr val="C0C0C0"/>
                  </a:outerShdw>
                </a:effectLst>
                <a:latin typeface="楷体_GB2312" pitchFamily="49" charset="-122"/>
              </a:rPr>
              <a:t>方程</a:t>
            </a:r>
            <a:r>
              <a:rPr kumimoji="0" lang="zh-CN" altLang="en-US" sz="2800" dirty="0">
                <a:latin typeface="楷体_GB2312" pitchFamily="49" charset="-122"/>
              </a:rPr>
              <a:t>）。</a:t>
            </a:r>
            <a:r>
              <a:rPr kumimoji="0" lang="zh-CN" altLang="en-US" sz="2600" dirty="0">
                <a:latin typeface="楷体_GB2312" pitchFamily="49" charset="-122"/>
              </a:rPr>
              <a:t>程序设计人员比较关注程序设计的技巧。</a:t>
            </a:r>
          </a:p>
          <a:p>
            <a:pPr eaLnBrk="1" hangingPunct="1">
              <a:spcBef>
                <a:spcPct val="35000"/>
              </a:spcBef>
              <a:buClr>
                <a:srgbClr val="0099CC"/>
              </a:buClr>
              <a:defRPr/>
            </a:pPr>
            <a:r>
              <a:rPr kumimoji="0" lang="zh-CN" altLang="en-US" sz="2800" dirty="0">
                <a:solidFill>
                  <a:schemeClr val="folHlink"/>
                </a:solidFill>
                <a:latin typeface="楷体_GB2312" pitchFamily="49" charset="-122"/>
              </a:rPr>
              <a:t>例：</a:t>
            </a:r>
          </a:p>
          <a:p>
            <a:pPr eaLnBrk="1" hangingPunct="1">
              <a:buClr>
                <a:schemeClr val="tx1"/>
              </a:buClr>
              <a:buFontTx/>
              <a:buChar char=" "/>
              <a:defRPr/>
            </a:pPr>
            <a:r>
              <a:rPr kumimoji="0" lang="zh-CN" altLang="en-US" sz="2400" dirty="0">
                <a:latin typeface="楷体_GB2312" pitchFamily="49" charset="-122"/>
              </a:rPr>
              <a:t>   结构静力分析计算</a:t>
            </a:r>
            <a:r>
              <a:rPr kumimoji="0" lang="en-US" altLang="zh-CN" sz="2400" dirty="0">
                <a:latin typeface="Arial" panose="020B0604020202020204" pitchFamily="34" charset="0"/>
              </a:rPr>
              <a:t>——</a:t>
            </a:r>
            <a:r>
              <a:rPr kumimoji="0" lang="zh-CN" altLang="en-US" sz="2400" dirty="0">
                <a:latin typeface="楷体_GB2312" pitchFamily="49" charset="-122"/>
              </a:rPr>
              <a:t>线性代数方程组</a:t>
            </a:r>
          </a:p>
          <a:p>
            <a:pPr eaLnBrk="1" hangingPunct="1">
              <a:buClr>
                <a:schemeClr val="tx1"/>
              </a:buClr>
              <a:buFontTx/>
              <a:buChar char=" "/>
              <a:defRPr/>
            </a:pPr>
            <a:r>
              <a:rPr kumimoji="0" lang="zh-CN" altLang="en-US" sz="2400" dirty="0">
                <a:latin typeface="楷体_GB2312" pitchFamily="49" charset="-122"/>
              </a:rPr>
              <a:t>   全球天气预报</a:t>
            </a:r>
            <a:r>
              <a:rPr kumimoji="0" lang="en-US" altLang="zh-CN" sz="2400" dirty="0">
                <a:latin typeface="Arial" panose="020B0604020202020204" pitchFamily="34" charset="0"/>
              </a:rPr>
              <a:t>——</a:t>
            </a:r>
            <a:r>
              <a:rPr kumimoji="0" lang="zh-CN" altLang="en-US" sz="2400" dirty="0">
                <a:latin typeface="楷体_GB2312" pitchFamily="49" charset="-122"/>
              </a:rPr>
              <a:t>环流模式方程（球面坐标系）</a:t>
            </a:r>
            <a:r>
              <a:rPr kumimoji="0"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zh-CN" altLang="en-US" dirty="0"/>
              <a:t>数值计算</a:t>
            </a:r>
            <a:r>
              <a:rPr lang="zh-CN" altLang="en-US" dirty="0" smtClean="0"/>
              <a:t>问题</a:t>
            </a:r>
            <a:endParaRPr lang="zh-CN" altLang="en-US" dirty="0"/>
          </a:p>
        </p:txBody>
      </p:sp>
      <p:sp>
        <p:nvSpPr>
          <p:cNvPr id="21" name="圆角矩形 20"/>
          <p:cNvSpPr/>
          <p:nvPr/>
        </p:nvSpPr>
        <p:spPr>
          <a:xfrm>
            <a:off x="479376" y="1844824"/>
            <a:ext cx="2657028" cy="72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smtClean="0"/>
              <a:t>用计算机解决问题的步骤</a:t>
            </a:r>
            <a:endParaRPr lang="zh-CN" altLang="en-US" sz="2400" dirty="0"/>
          </a:p>
        </p:txBody>
      </p:sp>
      <p:sp>
        <p:nvSpPr>
          <p:cNvPr id="22" name="圆角矩形 21"/>
          <p:cNvSpPr/>
          <p:nvPr/>
        </p:nvSpPr>
        <p:spPr>
          <a:xfrm>
            <a:off x="3503712" y="83681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1</a:t>
            </a:r>
            <a:r>
              <a:rPr lang="zh-CN" altLang="en-US" sz="2400" dirty="0" smtClean="0"/>
              <a:t>、将问题抽象为数学模型</a:t>
            </a:r>
            <a:endParaRPr lang="zh-CN" altLang="en-US" sz="2400" dirty="0"/>
          </a:p>
        </p:txBody>
      </p:sp>
      <p:sp>
        <p:nvSpPr>
          <p:cNvPr id="23" name="圆角矩形 22"/>
          <p:cNvSpPr/>
          <p:nvPr/>
        </p:nvSpPr>
        <p:spPr>
          <a:xfrm>
            <a:off x="3503712" y="1844824"/>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2</a:t>
            </a:r>
            <a:r>
              <a:rPr lang="zh-CN" altLang="en-US" sz="2400" dirty="0" smtClean="0"/>
              <a:t>、设计算法</a:t>
            </a:r>
            <a:endParaRPr lang="zh-CN" altLang="en-US" sz="2400" dirty="0"/>
          </a:p>
        </p:txBody>
      </p:sp>
      <p:sp>
        <p:nvSpPr>
          <p:cNvPr id="24" name="圆角矩形 23"/>
          <p:cNvSpPr/>
          <p:nvPr/>
        </p:nvSpPr>
        <p:spPr>
          <a:xfrm>
            <a:off x="3503712" y="285293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3</a:t>
            </a:r>
            <a:r>
              <a:rPr lang="zh-CN" altLang="en-US" sz="2400" dirty="0" smtClean="0"/>
              <a:t>、编程、调试、</a:t>
            </a:r>
            <a:endParaRPr lang="en-US" altLang="zh-CN" sz="2400" dirty="0" smtClean="0"/>
          </a:p>
          <a:p>
            <a:pPr algn="ctr"/>
            <a:r>
              <a:rPr lang="zh-CN" altLang="en-US" sz="2400" dirty="0" smtClean="0"/>
              <a:t>运行</a:t>
            </a:r>
            <a:endParaRPr lang="zh-CN" altLang="en-US" sz="2400" dirty="0"/>
          </a:p>
        </p:txBody>
      </p:sp>
      <p:sp>
        <p:nvSpPr>
          <p:cNvPr id="25" name="左大括号 24"/>
          <p:cNvSpPr/>
          <p:nvPr/>
        </p:nvSpPr>
        <p:spPr>
          <a:xfrm>
            <a:off x="3215680" y="1340768"/>
            <a:ext cx="280764" cy="1872208"/>
          </a:xfrm>
          <a:prstGeom prst="leftBrace">
            <a:avLst>
              <a:gd name="adj1" fmla="val 177959"/>
              <a:gd name="adj2" fmla="val 50000"/>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400"/>
          </a:p>
        </p:txBody>
      </p:sp>
      <p:sp>
        <p:nvSpPr>
          <p:cNvPr id="26" name="左大括号 25"/>
          <p:cNvSpPr/>
          <p:nvPr/>
        </p:nvSpPr>
        <p:spPr>
          <a:xfrm>
            <a:off x="6744072" y="754678"/>
            <a:ext cx="216024" cy="1378178"/>
          </a:xfrm>
          <a:prstGeom prst="leftBrace">
            <a:avLst>
              <a:gd name="adj1" fmla="val 77117"/>
              <a:gd name="adj2" fmla="val 50000"/>
            </a:avLst>
          </a:prstGeom>
          <a:ln>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7" name="圆角矩形 26"/>
          <p:cNvSpPr/>
          <p:nvPr/>
        </p:nvSpPr>
        <p:spPr>
          <a:xfrm>
            <a:off x="6888088" y="332656"/>
            <a:ext cx="4871864" cy="2232248"/>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US" altLang="zh-CN" sz="2400" dirty="0" smtClean="0"/>
              <a:t>1</a:t>
            </a:r>
            <a:r>
              <a:rPr lang="zh-CN" altLang="en-US" sz="2400" dirty="0" smtClean="0"/>
              <a:t>、分析问题</a:t>
            </a:r>
            <a:endParaRPr lang="en-US" altLang="zh-CN" sz="2400" dirty="0" smtClean="0"/>
          </a:p>
          <a:p>
            <a:r>
              <a:rPr lang="en-US" altLang="zh-CN" sz="2400" dirty="0" smtClean="0"/>
              <a:t>2</a:t>
            </a:r>
            <a:r>
              <a:rPr lang="zh-CN" altLang="en-US" sz="2400" dirty="0" smtClean="0"/>
              <a:t>、提取操作对象</a:t>
            </a:r>
            <a:endParaRPr lang="en-US" altLang="zh-CN" sz="2400" dirty="0"/>
          </a:p>
          <a:p>
            <a:r>
              <a:rPr lang="en-US" altLang="zh-CN" sz="2400" dirty="0" smtClean="0"/>
              <a:t>3</a:t>
            </a:r>
            <a:r>
              <a:rPr lang="zh-CN" altLang="en-US" sz="2400" dirty="0" smtClean="0"/>
              <a:t>、找出操作对象之间的关系</a:t>
            </a:r>
            <a:endParaRPr lang="en-US" altLang="zh-CN" sz="2400" dirty="0"/>
          </a:p>
          <a:p>
            <a:r>
              <a:rPr lang="en-US" altLang="zh-CN" sz="2400" u="sng" dirty="0" smtClean="0"/>
              <a:t>4</a:t>
            </a:r>
            <a:r>
              <a:rPr lang="zh-CN" altLang="en-US" sz="2400" u="sng" dirty="0" smtClean="0"/>
              <a:t>、用数学语言描述</a:t>
            </a:r>
            <a:endParaRPr lang="zh-CN" altLang="en-US" sz="2400" u="sng" dirty="0"/>
          </a:p>
        </p:txBody>
      </p:sp>
      <p:sp>
        <p:nvSpPr>
          <p:cNvPr id="28" name="下箭头 27"/>
          <p:cNvSpPr/>
          <p:nvPr/>
        </p:nvSpPr>
        <p:spPr>
          <a:xfrm>
            <a:off x="8112224" y="2215930"/>
            <a:ext cx="504056" cy="720184"/>
          </a:xfrm>
          <a:prstGeom prst="downArrow">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圆角矩形 28"/>
          <p:cNvSpPr/>
          <p:nvPr/>
        </p:nvSpPr>
        <p:spPr>
          <a:xfrm>
            <a:off x="6852084" y="2936114"/>
            <a:ext cx="3168352" cy="936000"/>
          </a:xfrm>
          <a:prstGeom prst="round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rgbClr val="0000CC"/>
                </a:solidFill>
              </a:rPr>
              <a:t>数据结构</a:t>
            </a:r>
            <a:endParaRPr lang="zh-CN" altLang="en-US" dirty="0">
              <a:solidFill>
                <a:srgbClr val="0000CC"/>
              </a:solidFill>
            </a:endParaRPr>
          </a:p>
        </p:txBody>
      </p:sp>
      <p:cxnSp>
        <p:nvCxnSpPr>
          <p:cNvPr id="30" name="直接箭头连接符 29"/>
          <p:cNvCxnSpPr>
            <a:stCxn id="22" idx="2"/>
            <a:endCxn id="23" idx="0"/>
          </p:cNvCxnSpPr>
          <p:nvPr/>
        </p:nvCxnSpPr>
        <p:spPr>
          <a:xfrm>
            <a:off x="5087888" y="1556816"/>
            <a:ext cx="0" cy="288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23" idx="2"/>
            <a:endCxn id="24" idx="0"/>
          </p:cNvCxnSpPr>
          <p:nvPr/>
        </p:nvCxnSpPr>
        <p:spPr>
          <a:xfrm>
            <a:off x="5087888" y="2564824"/>
            <a:ext cx="0" cy="2881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2"/>
          <a:stretch>
            <a:fillRect/>
          </a:stretch>
        </p:blipFill>
        <p:spPr>
          <a:xfrm>
            <a:off x="9336360" y="4801269"/>
            <a:ext cx="2009985" cy="1932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数值计算</a:t>
            </a:r>
            <a:r>
              <a:rPr lang="zh-CN" altLang="en-US" dirty="0" smtClean="0"/>
              <a:t>问题</a:t>
            </a:r>
            <a:endParaRPr lang="zh-CN" altLang="en-US" dirty="0"/>
          </a:p>
        </p:txBody>
      </p:sp>
      <p:sp>
        <p:nvSpPr>
          <p:cNvPr id="204803" name="Rectangle 3"/>
          <p:cNvSpPr>
            <a:spLocks noGrp="1" noChangeArrowheads="1"/>
          </p:cNvSpPr>
          <p:nvPr>
            <p:ph idx="1"/>
          </p:nvPr>
        </p:nvSpPr>
        <p:spPr>
          <a:xfrm>
            <a:off x="551384" y="983778"/>
            <a:ext cx="10515600" cy="5193185"/>
          </a:xfrm>
        </p:spPr>
        <p:txBody>
          <a:bodyPr>
            <a:normAutofit fontScale="85000" lnSpcReduction="20000"/>
          </a:bodyPr>
          <a:lstStyle/>
          <a:p>
            <a:pPr>
              <a:lnSpc>
                <a:spcPct val="80000"/>
              </a:lnSpc>
              <a:buFont typeface="Wingdings" panose="05000000000000000000" pitchFamily="2" charset="2"/>
              <a:buNone/>
            </a:pPr>
            <a:r>
              <a:rPr lang="zh-CN" altLang="zh-CN" sz="2800" dirty="0">
                <a:latin typeface="楷体" panose="02010609060101010101" pitchFamily="49" charset="-122"/>
                <a:ea typeface="楷体" panose="02010609060101010101" pitchFamily="49" charset="-122"/>
              </a:rPr>
              <a:t>例 </a:t>
            </a:r>
            <a:r>
              <a:rPr lang="zh-CN" altLang="en-US" sz="2800" dirty="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lnSpc>
                <a:spcPct val="170000"/>
              </a:lnSpc>
              <a:buClrTx/>
              <a:buFontTx/>
              <a:buNone/>
            </a:pPr>
            <a:r>
              <a:rPr lang="zh-CN" altLang="zh-CN" sz="2800" dirty="0">
                <a:solidFill>
                  <a:srgbClr val="B222AD"/>
                </a:solidFill>
                <a:latin typeface="楷体" panose="02010609060101010101" pitchFamily="49" charset="-122"/>
                <a:ea typeface="楷体" panose="02010609060101010101" pitchFamily="49" charset="-122"/>
              </a:rPr>
              <a:t>　◆建模型：</a:t>
            </a:r>
            <a:r>
              <a:rPr lang="zh-CN" altLang="zh-CN" sz="2400" dirty="0">
                <a:solidFill>
                  <a:srgbClr val="B222AD"/>
                </a:solidFill>
                <a:latin typeface="楷体" panose="02010609060101010101" pitchFamily="49" charset="-122"/>
                <a:ea typeface="楷体" panose="02010609060101010101" pitchFamily="49" charset="-122"/>
              </a:rPr>
              <a:t/>
            </a:r>
            <a:br>
              <a:rPr lang="zh-CN" altLang="zh-CN" sz="2400" dirty="0">
                <a:solidFill>
                  <a:srgbClr val="B222AD"/>
                </a:solidFill>
                <a:latin typeface="楷体" panose="02010609060101010101" pitchFamily="49" charset="-122"/>
                <a:ea typeface="楷体" panose="02010609060101010101" pitchFamily="49" charset="-122"/>
              </a:rPr>
            </a:br>
            <a:r>
              <a:rPr lang="en-US" altLang="zh-CN" sz="2400" dirty="0" smtClean="0">
                <a:solidFill>
                  <a:srgbClr val="B222AD"/>
                </a:solidFill>
                <a:latin typeface="楷体" panose="02010609060101010101" pitchFamily="49" charset="-122"/>
                <a:ea typeface="楷体" panose="02010609060101010101" pitchFamily="49" charset="-122"/>
              </a:rPr>
              <a:t> </a:t>
            </a:r>
            <a:r>
              <a:rPr lang="zh-CN" altLang="zh-CN" sz="2600" dirty="0" smtClean="0">
                <a:latin typeface="楷体" panose="02010609060101010101" pitchFamily="49" charset="-122"/>
                <a:ea typeface="楷体" panose="02010609060101010101" pitchFamily="49" charset="-122"/>
              </a:rPr>
              <a:t>问题</a:t>
            </a:r>
            <a:r>
              <a:rPr lang="zh-CN" altLang="zh-CN" sz="2600" dirty="0">
                <a:latin typeface="楷体" panose="02010609060101010101" pitchFamily="49" charset="-122"/>
                <a:ea typeface="楷体" panose="02010609060101010101" pitchFamily="49" charset="-122"/>
              </a:rPr>
              <a:t>涉及的对象</a:t>
            </a:r>
            <a:r>
              <a:rPr lang="zh-CN" altLang="zh-CN" sz="2600" dirty="0" smtClean="0">
                <a:latin typeface="楷体" panose="02010609060101010101" pitchFamily="49" charset="-122"/>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游泳池</a:t>
            </a:r>
            <a:r>
              <a:rPr lang="zh-CN" altLang="zh-CN" sz="2600" dirty="0">
                <a:solidFill>
                  <a:srgbClr val="B222AD"/>
                </a:solidFill>
                <a:latin typeface="楷体" panose="02010609060101010101" pitchFamily="49" charset="-122"/>
                <a:ea typeface="楷体" panose="02010609060101010101" pitchFamily="49" charset="-122"/>
              </a:rPr>
              <a:t>的长</a:t>
            </a:r>
            <a:r>
              <a:rPr lang="en-US" altLang="zh-CN" sz="2600" dirty="0" err="1">
                <a:solidFill>
                  <a:srgbClr val="B222AD"/>
                </a:solidFill>
                <a:latin typeface="Times New Roman" panose="02020603050405020304" pitchFamily="18" charset="0"/>
                <a:ea typeface="楷体" panose="02010609060101010101" pitchFamily="49" charset="-122"/>
              </a:rPr>
              <a:t>len</a:t>
            </a:r>
            <a:r>
              <a:rPr lang="en-US" altLang="zh-CN" sz="2600" dirty="0">
                <a:solidFill>
                  <a:srgbClr val="B222AD"/>
                </a:solidFill>
                <a:latin typeface="Times New Roman" panose="02020603050405020304" pitchFamily="18" charset="0"/>
                <a:ea typeface="楷体" panose="02010609060101010101" pitchFamily="49" charset="-122"/>
              </a:rPr>
              <a:t> </a:t>
            </a:r>
            <a:r>
              <a:rPr lang="zh-CN" altLang="zh-CN" sz="2600" dirty="0">
                <a:solidFill>
                  <a:srgbClr val="B222AD"/>
                </a:solidFill>
                <a:latin typeface="楷体" panose="02010609060101010101" pitchFamily="49" charset="-122"/>
                <a:ea typeface="楷体" panose="02010609060101010101" pitchFamily="49" charset="-122"/>
              </a:rPr>
              <a:t>宽</a:t>
            </a:r>
            <a:r>
              <a:rPr lang="en-US" altLang="zh-CN" sz="2600" dirty="0">
                <a:solidFill>
                  <a:srgbClr val="B222AD"/>
                </a:solidFill>
                <a:latin typeface="Times New Roman" panose="02020603050405020304" pitchFamily="18" charset="0"/>
                <a:ea typeface="楷体" panose="02010609060101010101" pitchFamily="49" charset="-122"/>
              </a:rPr>
              <a:t>wide</a:t>
            </a:r>
            <a:r>
              <a:rPr lang="zh-CN" altLang="zh-CN" sz="2600" dirty="0">
                <a:solidFill>
                  <a:srgbClr val="B222AD"/>
                </a:solidFill>
                <a:latin typeface="楷体" panose="02010609060101010101" pitchFamily="49" charset="-122"/>
                <a:ea typeface="楷体" panose="02010609060101010101" pitchFamily="49" charset="-122"/>
              </a:rPr>
              <a:t>，面积</a:t>
            </a:r>
            <a:r>
              <a:rPr lang="en-US" altLang="zh-CN" sz="2600" dirty="0">
                <a:solidFill>
                  <a:srgbClr val="B222AD"/>
                </a:solidFill>
                <a:latin typeface="Times New Roman" panose="02020603050405020304" pitchFamily="18" charset="0"/>
                <a:ea typeface="楷体" panose="02010609060101010101" pitchFamily="49" charset="-122"/>
              </a:rPr>
              <a:t>area</a:t>
            </a:r>
            <a:r>
              <a:rPr lang="zh-CN" altLang="zh-CN" sz="2600" dirty="0">
                <a:solidFill>
                  <a:srgbClr val="B222AD"/>
                </a:solidFill>
                <a:latin typeface="楷体" panose="02010609060101010101" pitchFamily="49" charset="-122"/>
                <a:ea typeface="楷体" panose="02010609060101010101" pitchFamily="49" charset="-122"/>
              </a:rPr>
              <a:t>；</a:t>
            </a:r>
          </a:p>
          <a:p>
            <a:pPr>
              <a:lnSpc>
                <a:spcPct val="110000"/>
              </a:lnSpc>
              <a:buClrTx/>
              <a:buFontTx/>
              <a:buNone/>
            </a:pPr>
            <a:r>
              <a:rPr lang="en-US" altLang="zh-CN" sz="2600" dirty="0">
                <a:latin typeface="楷体" panose="02010609060101010101" pitchFamily="49" charset="-122"/>
                <a:ea typeface="楷体" panose="02010609060101010101" pitchFamily="49" charset="-122"/>
              </a:rPr>
              <a:t>  </a:t>
            </a:r>
            <a:r>
              <a:rPr lang="zh-CN" altLang="zh-CN" sz="2600" dirty="0">
                <a:latin typeface="楷体" panose="02010609060101010101" pitchFamily="49" charset="-122"/>
                <a:ea typeface="楷体" panose="02010609060101010101" pitchFamily="49" charset="-122"/>
              </a:rPr>
              <a:t>对象之间的关系</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模型</a:t>
            </a:r>
            <a:r>
              <a:rPr lang="zh-CN" altLang="zh-CN" sz="2600" dirty="0" smtClean="0">
                <a:latin typeface="楷体" panose="02010609060101010101" pitchFamily="49" charset="-122"/>
                <a:ea typeface="楷体" panose="02010609060101010101" pitchFamily="49" charset="-122"/>
              </a:rPr>
              <a:t>：</a:t>
            </a:r>
            <a:r>
              <a:rPr lang="en-US" altLang="zh-CN" sz="2600" dirty="0" smtClean="0">
                <a:solidFill>
                  <a:srgbClr val="B222AD"/>
                </a:solidFill>
                <a:latin typeface="Times New Roman" panose="02020603050405020304" pitchFamily="18" charset="0"/>
                <a:cs typeface="Times New Roman" panose="02020603050405020304" pitchFamily="18" charset="0"/>
              </a:rPr>
              <a:t>area=</a:t>
            </a:r>
            <a:r>
              <a:rPr lang="en-US" altLang="zh-CN" sz="2600" dirty="0" err="1" smtClean="0">
                <a:solidFill>
                  <a:srgbClr val="B222AD"/>
                </a:solidFill>
                <a:latin typeface="Times New Roman" panose="02020603050405020304" pitchFamily="18" charset="0"/>
                <a:cs typeface="Times New Roman" panose="02020603050405020304" pitchFamily="18" charset="0"/>
              </a:rPr>
              <a:t>len</a:t>
            </a:r>
            <a:r>
              <a:rPr lang="en-US" altLang="zh-CN" sz="26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err="1">
                <a:solidFill>
                  <a:srgbClr val="B222AD"/>
                </a:solidFill>
                <a:latin typeface="Times New Roman" panose="02020603050405020304" pitchFamily="18" charset="0"/>
                <a:cs typeface="Times New Roman" panose="02020603050405020304" pitchFamily="18" charset="0"/>
              </a:rPr>
              <a:t>wide</a:t>
            </a:r>
            <a:endParaRPr lang="en-US" altLang="zh-CN" sz="2600" dirty="0">
              <a:solidFill>
                <a:srgbClr val="B222AD"/>
              </a:solidFill>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None/>
            </a:pPr>
            <a:r>
              <a:rPr lang="en-US" altLang="zh-CN" sz="2600" dirty="0">
                <a:latin typeface="楷体" panose="02010609060101010101" pitchFamily="49" charset="-122"/>
                <a:ea typeface="楷体" panose="02010609060101010101" pitchFamily="49" charset="-122"/>
                <a:sym typeface="Arial" panose="020B0604020202020204" pitchFamily="34" charset="0"/>
              </a:rPr>
              <a:t>  </a:t>
            </a:r>
            <a:r>
              <a:rPr lang="zh-CN" altLang="zh-CN" sz="26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600" dirty="0">
              <a:latin typeface="楷体" panose="02010609060101010101" pitchFamily="49" charset="-122"/>
              <a:ea typeface="楷体" panose="02010609060101010101" pitchFamily="49" charset="-122"/>
            </a:endParaRPr>
          </a:p>
          <a:p>
            <a:pPr>
              <a:lnSpc>
                <a:spcPct val="170000"/>
              </a:lnSpc>
              <a:buFont typeface="Wingdings" panose="05000000000000000000" pitchFamily="2" charset="2"/>
              <a:buNone/>
            </a:pPr>
            <a:r>
              <a:rPr lang="en-US"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sz="2800" dirty="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666880" y="180979"/>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10" name="爆炸形 1 9"/>
          <p:cNvSpPr/>
          <p:nvPr/>
        </p:nvSpPr>
        <p:spPr>
          <a:xfrm>
            <a:off x="6672064" y="2564904"/>
            <a:ext cx="4896544" cy="3024336"/>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17" y="2933231"/>
            <a:ext cx="6158433" cy="3894132"/>
          </a:xfrm>
          <a:prstGeom prst="rect">
            <a:avLst/>
          </a:prstGeom>
        </p:spPr>
      </p:pic>
      <p:sp>
        <p:nvSpPr>
          <p:cNvPr id="2" name="标题 1"/>
          <p:cNvSpPr>
            <a:spLocks noGrp="1"/>
          </p:cNvSpPr>
          <p:nvPr>
            <p:ph type="title"/>
          </p:nvPr>
        </p:nvSpPr>
        <p:spPr>
          <a:xfrm>
            <a:off x="119336" y="44624"/>
            <a:ext cx="10659616" cy="687611"/>
          </a:xfrm>
        </p:spPr>
        <p:txBody>
          <a:bodyPr>
            <a:normAutofit fontScale="90000"/>
          </a:bodyPr>
          <a:lstStyle/>
          <a:p>
            <a:r>
              <a:rPr lang="zh-CN" altLang="en-US" dirty="0"/>
              <a:t>数值计算</a:t>
            </a:r>
            <a:r>
              <a:rPr lang="zh-CN" altLang="en-US" dirty="0" smtClean="0"/>
              <a:t>问题</a:t>
            </a:r>
            <a:r>
              <a:rPr lang="en-US" altLang="zh-CN" dirty="0" smtClean="0"/>
              <a:t>---</a:t>
            </a:r>
            <a:r>
              <a:rPr lang="zh-CN" altLang="en-US" dirty="0" smtClean="0"/>
              <a:t>深度学习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1061023"/>
            <a:ext cx="5762432" cy="2295969"/>
          </a:xfrm>
          <a:prstGeom prst="rect">
            <a:avLst/>
          </a:prstGeom>
        </p:spPr>
      </p:pic>
      <p:pic>
        <p:nvPicPr>
          <p:cNvPr id="9" name="图片 8"/>
          <p:cNvPicPr>
            <a:picLocks noChangeAspect="1"/>
          </p:cNvPicPr>
          <p:nvPr/>
        </p:nvPicPr>
        <p:blipFill>
          <a:blip r:embed="rId4"/>
          <a:stretch>
            <a:fillRect/>
          </a:stretch>
        </p:blipFill>
        <p:spPr>
          <a:xfrm>
            <a:off x="5767245" y="44624"/>
            <a:ext cx="3353091" cy="1577477"/>
          </a:xfrm>
          <a:prstGeom prst="rect">
            <a:avLst/>
          </a:prstGeom>
        </p:spPr>
      </p:pic>
      <p:pic>
        <p:nvPicPr>
          <p:cNvPr id="11" name="图片 10"/>
          <p:cNvPicPr>
            <a:picLocks noChangeAspect="1"/>
          </p:cNvPicPr>
          <p:nvPr/>
        </p:nvPicPr>
        <p:blipFill>
          <a:blip r:embed="rId5"/>
          <a:stretch>
            <a:fillRect/>
          </a:stretch>
        </p:blipFill>
        <p:spPr>
          <a:xfrm>
            <a:off x="9192344" y="3236"/>
            <a:ext cx="2876681" cy="6834819"/>
          </a:xfrm>
          <a:prstGeom prst="rect">
            <a:avLst/>
          </a:prstGeom>
        </p:spPr>
      </p:pic>
      <p:sp>
        <p:nvSpPr>
          <p:cNvPr id="13" name="爆炸形 1 12"/>
          <p:cNvSpPr/>
          <p:nvPr/>
        </p:nvSpPr>
        <p:spPr>
          <a:xfrm>
            <a:off x="4943872" y="1556792"/>
            <a:ext cx="4896544" cy="3024336"/>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extLst>
      <p:ext uri="{BB962C8B-B14F-4D97-AF65-F5344CB8AC3E}">
        <p14:creationId xmlns:p14="http://schemas.microsoft.com/office/powerpoint/2010/main" val="325425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pPr eaLnBrk="1" hangingPunct="1"/>
            <a:r>
              <a:rPr lang="zh-CN" altLang="en-US" sz="4000" dirty="0">
                <a:solidFill>
                  <a:srgbClr val="0000CC"/>
                </a:solidFill>
                <a:latin typeface="+mn-ea"/>
                <a:ea typeface="+mn-ea"/>
              </a:rPr>
              <a:t>非数值计算问题</a:t>
            </a:r>
            <a:endParaRPr lang="zh-CN" altLang="zh-CN" sz="4000" dirty="0">
              <a:solidFill>
                <a:srgbClr val="0000CC"/>
              </a:solidFill>
              <a:latin typeface="+mn-ea"/>
              <a:ea typeface="+mn-ea"/>
            </a:endParaRPr>
          </a:p>
        </p:txBody>
      </p:sp>
      <p:sp>
        <p:nvSpPr>
          <p:cNvPr id="83974" name="Rectangle 2"/>
          <p:cNvSpPr txBox="1">
            <a:spLocks noChangeArrowheads="1"/>
          </p:cNvSpPr>
          <p:nvPr/>
        </p:nvSpPr>
        <p:spPr bwMode="auto">
          <a:xfrm>
            <a:off x="1774826" y="2263780"/>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6816725" y="1935167"/>
            <a:ext cx="3057526" cy="1038225"/>
            <a:chOff x="3045" y="1202"/>
            <a:chExt cx="1926" cy="654"/>
          </a:xfrm>
        </p:grpSpPr>
        <p:sp>
          <p:nvSpPr>
            <p:cNvPr id="84014" name="AutoShape 6"/>
            <p:cNvSpPr>
              <a:spLocks noChangeArrowheads="1"/>
            </p:cNvSpPr>
            <p:nvPr/>
          </p:nvSpPr>
          <p:spPr bwMode="auto">
            <a:xfrm>
              <a:off x="3355" y="1202"/>
              <a:ext cx="1616" cy="654"/>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线性表</a:t>
              </a: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1992313" y="2995617"/>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1847855" y="1125542"/>
            <a:ext cx="8602658"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dirty="0">
                <a:latin typeface="Times New Roman" panose="02020603050405020304" pitchFamily="18" charset="0"/>
              </a:rPr>
              <a:t>数据元素之间的相互关系一般</a:t>
            </a:r>
            <a:r>
              <a:rPr kumimoji="0" lang="zh-CN" altLang="en-US" sz="2600" dirty="0">
                <a:solidFill>
                  <a:srgbClr val="FF0000"/>
                </a:solidFill>
                <a:latin typeface="Times New Roman" panose="02020603050405020304" pitchFamily="18" charset="0"/>
              </a:rPr>
              <a:t>无法用数学方程</a:t>
            </a:r>
            <a:r>
              <a:rPr lang="zh-CN" altLang="en-US" sz="2600" dirty="0">
                <a:solidFill>
                  <a:srgbClr val="FF0000"/>
                </a:solidFill>
                <a:latin typeface="Times New Roman" panose="02020603050405020304" pitchFamily="18" charset="0"/>
              </a:rPr>
              <a:t>加以描述</a:t>
            </a:r>
            <a:r>
              <a:rPr lang="zh-CN" altLang="en-US" sz="2600" dirty="0">
                <a:latin typeface="Times New Roman" panose="02020603050405020304" pitchFamily="18" charset="0"/>
              </a:rPr>
              <a:t>，此时采用</a:t>
            </a:r>
            <a:r>
              <a:rPr lang="zh-CN" altLang="en-US" sz="2600" dirty="0">
                <a:solidFill>
                  <a:srgbClr val="0000CC"/>
                </a:solidFill>
                <a:effectLst>
                  <a:outerShdw blurRad="38100" dist="38100" dir="2700000" algn="tl">
                    <a:srgbClr val="C0C0C0"/>
                  </a:outerShdw>
                </a:effectLst>
                <a:latin typeface="Times New Roman" panose="02020603050405020304" pitchFamily="18" charset="0"/>
              </a:rPr>
              <a:t>数据结构</a:t>
            </a:r>
            <a:r>
              <a:rPr lang="zh-CN" altLang="en-US" sz="2600" dirty="0">
                <a:latin typeface="Times New Roman" panose="02020603050405020304" pitchFamily="18" charset="0"/>
              </a:rPr>
              <a:t>作为问题的数学模型。</a:t>
            </a:r>
            <a:endParaRPr kumimoji="0" lang="zh-CN" altLang="en-US" sz="2800" dirty="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数据结构与</a:t>
            </a:r>
            <a:r>
              <a:rPr lang="zh-CN" altLang="en-US" dirty="0"/>
              <a:t>程序设计</a:t>
            </a:r>
            <a:r>
              <a:rPr lang="zh-CN" altLang="en-US" dirty="0" smtClean="0"/>
              <a:t>的关系</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345" y="2512890"/>
            <a:ext cx="4402999" cy="226923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2" y="1119406"/>
            <a:ext cx="3047996" cy="20664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8" y="4005064"/>
            <a:ext cx="3940744" cy="2105835"/>
          </a:xfrm>
          <a:prstGeom prst="rect">
            <a:avLst/>
          </a:prstGeom>
        </p:spPr>
      </p:pic>
      <p:sp>
        <p:nvSpPr>
          <p:cNvPr id="9" name="文本框 8"/>
          <p:cNvSpPr txBox="1"/>
          <p:nvPr/>
        </p:nvSpPr>
        <p:spPr>
          <a:xfrm>
            <a:off x="1631504" y="3185844"/>
            <a:ext cx="1656184" cy="461665"/>
          </a:xfrm>
          <a:prstGeom prst="rect">
            <a:avLst/>
          </a:prstGeom>
          <a:noFill/>
        </p:spPr>
        <p:txBody>
          <a:bodyPr wrap="square" rtlCol="0">
            <a:spAutoFit/>
          </a:bodyPr>
          <a:lstStyle/>
          <a:p>
            <a:r>
              <a:rPr lang="zh-CN" altLang="en-US" sz="2400" b="0" dirty="0" smtClean="0"/>
              <a:t>算法</a:t>
            </a:r>
            <a:r>
              <a:rPr lang="en-US" altLang="zh-CN" sz="2400" b="0" dirty="0" smtClean="0"/>
              <a:t>=</a:t>
            </a:r>
            <a:r>
              <a:rPr lang="zh-CN" altLang="en-US" sz="2400" b="0" dirty="0"/>
              <a:t>军师</a:t>
            </a:r>
            <a:endParaRPr lang="zh-CN" altLang="en-US" sz="2400" b="0" dirty="0" smtClean="0"/>
          </a:p>
        </p:txBody>
      </p:sp>
      <p:sp>
        <p:nvSpPr>
          <p:cNvPr id="10" name="文本框 9"/>
          <p:cNvSpPr txBox="1"/>
          <p:nvPr/>
        </p:nvSpPr>
        <p:spPr>
          <a:xfrm>
            <a:off x="1199456" y="6135247"/>
            <a:ext cx="2376264" cy="461665"/>
          </a:xfrm>
          <a:prstGeom prst="rect">
            <a:avLst/>
          </a:prstGeom>
          <a:noFill/>
        </p:spPr>
        <p:txBody>
          <a:bodyPr wrap="square" rtlCol="0">
            <a:spAutoFit/>
          </a:bodyPr>
          <a:lstStyle/>
          <a:p>
            <a:r>
              <a:rPr lang="zh-CN" altLang="en-US" sz="2400" b="0" dirty="0" smtClean="0"/>
              <a:t>数据结构</a:t>
            </a:r>
            <a:r>
              <a:rPr lang="en-US" altLang="zh-CN" sz="2400" b="0" dirty="0" smtClean="0"/>
              <a:t>=</a:t>
            </a:r>
            <a:r>
              <a:rPr lang="zh-CN" altLang="en-US" sz="2400" b="0" dirty="0" smtClean="0"/>
              <a:t>将军</a:t>
            </a:r>
          </a:p>
        </p:txBody>
      </p:sp>
      <p:sp>
        <p:nvSpPr>
          <p:cNvPr id="11" name="文本框 10"/>
          <p:cNvSpPr txBox="1"/>
          <p:nvPr/>
        </p:nvSpPr>
        <p:spPr>
          <a:xfrm>
            <a:off x="5879976" y="4783981"/>
            <a:ext cx="2304256" cy="461665"/>
          </a:xfrm>
          <a:prstGeom prst="rect">
            <a:avLst/>
          </a:prstGeom>
          <a:noFill/>
        </p:spPr>
        <p:txBody>
          <a:bodyPr wrap="square" rtlCol="0">
            <a:spAutoFit/>
          </a:bodyPr>
          <a:lstStyle/>
          <a:p>
            <a:r>
              <a:rPr lang="zh-CN" altLang="en-US" sz="2400" b="0" dirty="0" smtClean="0"/>
              <a:t>程序设计</a:t>
            </a:r>
            <a:r>
              <a:rPr lang="en-US" altLang="zh-CN" sz="2400" b="0" dirty="0" smtClean="0"/>
              <a:t>=</a:t>
            </a:r>
            <a:r>
              <a:rPr lang="zh-CN" altLang="en-US" sz="2400" b="0" dirty="0" smtClean="0"/>
              <a:t>士兵</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392" y="2666434"/>
            <a:ext cx="2447925" cy="1962150"/>
          </a:xfrm>
          <a:prstGeom prst="rect">
            <a:avLst/>
          </a:prstGeom>
        </p:spPr>
      </p:pic>
      <p:sp>
        <p:nvSpPr>
          <p:cNvPr id="15" name="文本框 14"/>
          <p:cNvSpPr txBox="1"/>
          <p:nvPr/>
        </p:nvSpPr>
        <p:spPr>
          <a:xfrm>
            <a:off x="10098563" y="4608783"/>
            <a:ext cx="1973754" cy="461665"/>
          </a:xfrm>
          <a:prstGeom prst="rect">
            <a:avLst/>
          </a:prstGeom>
          <a:noFill/>
        </p:spPr>
        <p:txBody>
          <a:bodyPr wrap="square" rtlCol="0">
            <a:spAutoFit/>
          </a:bodyPr>
          <a:lstStyle/>
          <a:p>
            <a:r>
              <a:rPr lang="zh-CN" altLang="en-US" sz="2400" b="0" dirty="0" smtClean="0"/>
              <a:t>问题</a:t>
            </a:r>
            <a:r>
              <a:rPr lang="en-US" altLang="zh-CN" sz="2400" b="0" dirty="0" smtClean="0"/>
              <a:t>=</a:t>
            </a:r>
            <a:r>
              <a:rPr lang="zh-CN" altLang="en-US" sz="2400" b="0" dirty="0" smtClean="0"/>
              <a:t>目标</a:t>
            </a:r>
          </a:p>
        </p:txBody>
      </p:sp>
      <p:cxnSp>
        <p:nvCxnSpPr>
          <p:cNvPr id="16" name="直接箭头连接符 15"/>
          <p:cNvCxnSpPr/>
          <p:nvPr/>
        </p:nvCxnSpPr>
        <p:spPr>
          <a:xfrm>
            <a:off x="2423592" y="3557399"/>
            <a:ext cx="0" cy="470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8" idx="3"/>
          </p:cNvCxnSpPr>
          <p:nvPr/>
        </p:nvCxnSpPr>
        <p:spPr>
          <a:xfrm flipV="1">
            <a:off x="4348112" y="3789040"/>
            <a:ext cx="379736" cy="126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a:off x="9192344" y="3789040"/>
            <a:ext cx="4320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5" idx="3"/>
          </p:cNvCxnSpPr>
          <p:nvPr/>
        </p:nvCxnSpPr>
        <p:spPr>
          <a:xfrm>
            <a:off x="3901738" y="2152625"/>
            <a:ext cx="826110" cy="1276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02644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p:cNvSpPr txBox="1">
            <a:spLocks noChangeArrowheads="1"/>
          </p:cNvSpPr>
          <p:nvPr/>
        </p:nvSpPr>
        <p:spPr bwMode="auto">
          <a:xfrm>
            <a:off x="1993904" y="1484317"/>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1849443" y="3343277"/>
            <a:ext cx="8207375" cy="1528763"/>
            <a:chOff x="295" y="704"/>
            <a:chExt cx="5170" cy="963"/>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7929505" y="2013247"/>
            <a:ext cx="1852732" cy="103763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队列</a:t>
            </a:r>
          </a:p>
        </p:txBody>
      </p:sp>
      <p:sp>
        <p:nvSpPr>
          <p:cNvPr id="85000" name="Line 19"/>
          <p:cNvSpPr>
            <a:spLocks noChangeShapeType="1"/>
          </p:cNvSpPr>
          <p:nvPr/>
        </p:nvSpPr>
        <p:spPr bwMode="auto">
          <a:xfrm>
            <a:off x="7432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文本框 1"/>
          <p:cNvSpPr txBox="1">
            <a:spLocks noChangeArrowheads="1"/>
          </p:cNvSpPr>
          <p:nvPr/>
        </p:nvSpPr>
        <p:spPr bwMode="auto">
          <a:xfrm>
            <a:off x="1992313" y="1268414"/>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42" y="2122490"/>
            <a:ext cx="7920037" cy="433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25"/>
          <p:cNvGrpSpPr>
            <a:grpSpLocks/>
          </p:cNvGrpSpPr>
          <p:nvPr/>
        </p:nvGrpSpPr>
        <p:grpSpPr bwMode="auto">
          <a:xfrm>
            <a:off x="7391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631955" y="1219203"/>
            <a:ext cx="3330575" cy="954107"/>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7"/>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1774828" y="1219203"/>
            <a:ext cx="29527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1479526"/>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03392" y="896914"/>
            <a:ext cx="5329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7535863" y="620688"/>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bwMode="auto">
          <a:xfrm>
            <a:off x="1631954" y="1052518"/>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a:latin typeface="Times New Roman" panose="02020603050405020304" pitchFamily="18" charset="0"/>
              </a:rPr>
              <a:t>铺设天然气管道</a:t>
            </a:r>
          </a:p>
        </p:txBody>
      </p:sp>
      <p:sp>
        <p:nvSpPr>
          <p:cNvPr id="24" name="Text Box 4"/>
          <p:cNvSpPr txBox="1">
            <a:spLocks noChangeArrowheads="1"/>
          </p:cNvSpPr>
          <p:nvPr/>
        </p:nvSpPr>
        <p:spPr bwMode="auto">
          <a:xfrm>
            <a:off x="1741491" y="5292726"/>
            <a:ext cx="338455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92" y="1854201"/>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6" y="1514479"/>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7391400" y="764704"/>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1774830" y="5924554"/>
            <a:ext cx="331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非数值计算问题（续</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非数值计算问题（续）</a:t>
            </a:r>
          </a:p>
        </p:txBody>
      </p:sp>
      <p:pic>
        <p:nvPicPr>
          <p:cNvPr id="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928266"/>
            <a:ext cx="38100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32098"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152" y="1556792"/>
            <a:ext cx="6096000" cy="38195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631504" y="5229200"/>
            <a:ext cx="2232248" cy="830997"/>
          </a:xfrm>
          <a:prstGeom prst="rect">
            <a:avLst/>
          </a:prstGeom>
          <a:noFill/>
        </p:spPr>
        <p:txBody>
          <a:bodyPr wrap="square" rtlCol="0">
            <a:spAutoFit/>
          </a:bodyPr>
          <a:lstStyle/>
          <a:p>
            <a:r>
              <a:rPr lang="zh-CN" altLang="en-US" sz="2400" b="0" dirty="0" smtClean="0"/>
              <a:t>搜索引擎中的</a:t>
            </a:r>
            <a:r>
              <a:rPr lang="en-US" altLang="zh-CN" sz="2400" b="0" dirty="0" smtClean="0"/>
              <a:t>PageRank</a:t>
            </a:r>
            <a:r>
              <a:rPr lang="zh-CN" altLang="en-US" sz="2400" b="0" dirty="0" smtClean="0"/>
              <a:t>算法</a:t>
            </a:r>
          </a:p>
        </p:txBody>
      </p:sp>
      <p:sp>
        <p:nvSpPr>
          <p:cNvPr id="7" name="文本框 6"/>
          <p:cNvSpPr txBox="1"/>
          <p:nvPr/>
        </p:nvSpPr>
        <p:spPr>
          <a:xfrm>
            <a:off x="7752184" y="5445224"/>
            <a:ext cx="2232248" cy="461665"/>
          </a:xfrm>
          <a:prstGeom prst="rect">
            <a:avLst/>
          </a:prstGeom>
          <a:noFill/>
        </p:spPr>
        <p:txBody>
          <a:bodyPr wrap="square" rtlCol="0">
            <a:spAutoFit/>
          </a:bodyPr>
          <a:lstStyle/>
          <a:p>
            <a:r>
              <a:rPr lang="zh-CN" altLang="en-US" sz="2400" b="0" dirty="0" smtClean="0"/>
              <a:t>社交网络分析</a:t>
            </a:r>
          </a:p>
        </p:txBody>
      </p:sp>
    </p:spTree>
    <p:extLst>
      <p:ext uri="{BB962C8B-B14F-4D97-AF65-F5344CB8AC3E}">
        <p14:creationId xmlns:p14="http://schemas.microsoft.com/office/powerpoint/2010/main" val="36985171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txBox="1">
            <a:spLocks noChangeArrowheads="1"/>
          </p:cNvSpPr>
          <p:nvPr/>
        </p:nvSpPr>
        <p:spPr bwMode="auto">
          <a:xfrm>
            <a:off x="1394445" y="1196752"/>
            <a:ext cx="9958139"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a:solidFill>
                  <a:srgbClr val="0033CC"/>
                </a:solidFill>
                <a:latin typeface="仿宋_GB2312" pitchFamily="49" charset="-122"/>
              </a:rPr>
              <a:t>求解非数值计算问题：</a:t>
            </a:r>
            <a:r>
              <a:rPr kumimoji="0" lang="zh-CN" altLang="en-US" sz="2800" dirty="0">
                <a:latin typeface="楷体_GB2312" pitchFamily="49" charset="-122"/>
              </a:rPr>
              <a:t>主要考虑的是设计出合适的数据结构及相应的算法。</a:t>
            </a:r>
          </a:p>
          <a:p>
            <a:pPr eaLnBrk="1" hangingPunct="1">
              <a:lnSpc>
                <a:spcPct val="130000"/>
              </a:lnSpc>
              <a:buClr>
                <a:schemeClr val="tx1"/>
              </a:buClr>
              <a:buFontTx/>
              <a:buChar char=" "/>
              <a:defRPr/>
            </a:pPr>
            <a:r>
              <a:rPr kumimoji="0" lang="zh-CN" altLang="en-US" sz="2800" dirty="0">
                <a:latin typeface="楷体_GB2312" pitchFamily="49" charset="-122"/>
              </a:rPr>
              <a:t>即：首先要考虑对相关的各种信息</a:t>
            </a:r>
            <a:r>
              <a:rPr kumimoji="0" lang="zh-CN" altLang="en-US" sz="2800" u="sng" dirty="0">
                <a:latin typeface="楷体_GB2312" pitchFamily="49" charset="-122"/>
              </a:rPr>
              <a:t>如何表示、组织和存储</a:t>
            </a:r>
            <a:r>
              <a:rPr kumimoji="0" lang="zh-CN" altLang="en-US" sz="2800" dirty="0" smtClean="0">
                <a:latin typeface="楷体_GB2312" pitchFamily="49" charset="-122"/>
              </a:rPr>
              <a:t>？</a:t>
            </a:r>
            <a:endParaRPr kumimoji="0" lang="en-US" altLang="zh-CN" sz="2800" dirty="0" smtClean="0">
              <a:latin typeface="楷体_GB2312" pitchFamily="49" charset="-122"/>
            </a:endParaRPr>
          </a:p>
          <a:p>
            <a:pPr eaLnBrk="1" hangingPunct="1">
              <a:lnSpc>
                <a:spcPct val="130000"/>
              </a:lnSpc>
              <a:buClr>
                <a:schemeClr val="tx1"/>
              </a:buClr>
              <a:buFontTx/>
              <a:buChar char=" "/>
              <a:defRPr/>
            </a:pPr>
            <a:endParaRPr kumimoji="0" lang="zh-CN" altLang="en-US" sz="2800" dirty="0">
              <a:latin typeface="楷体_GB2312" pitchFamily="49" charset="-122"/>
            </a:endParaRPr>
          </a:p>
          <a:p>
            <a:pPr eaLnBrk="1" hangingPunct="1">
              <a:lnSpc>
                <a:spcPct val="130000"/>
              </a:lnSpc>
              <a:buClr>
                <a:srgbClr val="0099CC"/>
              </a:buClr>
              <a:defRPr/>
            </a:pPr>
            <a:r>
              <a:rPr kumimoji="0" lang="zh-CN" altLang="en-US" sz="2800" dirty="0">
                <a:latin typeface="楷体_GB2312" pitchFamily="49" charset="-122"/>
              </a:rPr>
              <a:t>因此，可以认为：</a:t>
            </a:r>
            <a:r>
              <a:rPr kumimoji="0" lang="zh-CN" altLang="en-US" sz="2800" dirty="0">
                <a:solidFill>
                  <a:srgbClr val="0000CC"/>
                </a:solidFill>
                <a:latin typeface="楷体_GB2312" pitchFamily="49" charset="-122"/>
              </a:rPr>
              <a:t>数据结构</a:t>
            </a:r>
            <a:r>
              <a:rPr kumimoji="0" lang="zh-CN" altLang="en-US" sz="2800" dirty="0">
                <a:latin typeface="楷体_GB2312" pitchFamily="49" charset="-122"/>
              </a:rPr>
              <a:t>是一门研究非数值计算的程序设计问题中计算机的</a:t>
            </a:r>
            <a:r>
              <a:rPr kumimoji="0" lang="zh-CN" altLang="en-US" sz="2800" dirty="0">
                <a:solidFill>
                  <a:srgbClr val="0033CC"/>
                </a:solidFill>
                <a:effectLst>
                  <a:outerShdw blurRad="38100" dist="38100" dir="2700000" algn="tl">
                    <a:srgbClr val="C0C0C0"/>
                  </a:outerShdw>
                </a:effectLst>
                <a:latin typeface="楷体_GB2312" pitchFamily="49" charset="-122"/>
              </a:rPr>
              <a:t>操作对象</a:t>
            </a:r>
            <a:r>
              <a:rPr kumimoji="0" lang="zh-CN" altLang="en-US" sz="2800" dirty="0">
                <a:latin typeface="楷体_GB2312" pitchFamily="49" charset="-122"/>
              </a:rPr>
              <a:t>以及它们之间的</a:t>
            </a:r>
            <a:r>
              <a:rPr kumimoji="0" lang="zh-CN" altLang="en-US" sz="2800" dirty="0">
                <a:solidFill>
                  <a:srgbClr val="0033CC"/>
                </a:solidFill>
                <a:effectLst>
                  <a:outerShdw blurRad="38100" dist="38100" dir="2700000" algn="tl">
                    <a:srgbClr val="C0C0C0"/>
                  </a:outerShdw>
                </a:effectLst>
                <a:latin typeface="楷体_GB2312" pitchFamily="49" charset="-122"/>
              </a:rPr>
              <a:t>关系</a:t>
            </a:r>
            <a:r>
              <a:rPr kumimoji="0" lang="zh-CN" altLang="en-US" sz="2800" dirty="0">
                <a:latin typeface="楷体_GB2312" pitchFamily="49" charset="-122"/>
              </a:rPr>
              <a:t>和</a:t>
            </a:r>
            <a:r>
              <a:rPr kumimoji="0" lang="zh-CN" altLang="en-US" sz="2800" dirty="0">
                <a:solidFill>
                  <a:srgbClr val="0033CC"/>
                </a:solidFill>
                <a:effectLst>
                  <a:outerShdw blurRad="38100" dist="38100" dir="2700000" algn="tl">
                    <a:srgbClr val="C0C0C0"/>
                  </a:outerShdw>
                </a:effectLst>
                <a:latin typeface="楷体_GB2312" pitchFamily="49" charset="-122"/>
              </a:rPr>
              <a:t>操作</a:t>
            </a:r>
            <a:r>
              <a:rPr kumimoji="0" lang="zh-CN" altLang="en-US" sz="2800" dirty="0">
                <a:latin typeface="楷体_GB2312" pitchFamily="49" charset="-122"/>
              </a:rPr>
              <a:t>等等的学科。</a:t>
            </a:r>
            <a:endParaRPr kumimoji="0" lang="zh-CN" altLang="en-US" sz="2800" u="sng" dirty="0">
              <a:latin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normAutofit/>
          </a:bodyPr>
          <a:lstStyle/>
          <a:p>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idx="1"/>
          </p:nvPr>
        </p:nvSpPr>
        <p:spPr/>
        <p:txBody>
          <a:bodyPr/>
          <a:lstStyle/>
          <a:p>
            <a:pPr>
              <a:lnSpc>
                <a:spcPct val="130000"/>
              </a:lnSpc>
              <a:buClr>
                <a:schemeClr val="tx2"/>
              </a:buClr>
              <a:buSzPct val="45000"/>
              <a:defRPr/>
            </a:pPr>
            <a:r>
              <a:rPr lang="zh-CN" altLang="en-US" dirty="0">
                <a:latin typeface="+mn-ea"/>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pic>
        <p:nvPicPr>
          <p:cNvPr id="911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77" y="3789363"/>
            <a:ext cx="3143251"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846267" y="173039"/>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163" name="Rectangle 3"/>
          <p:cNvSpPr>
            <a:spLocks noChangeArrowheads="1"/>
          </p:cNvSpPr>
          <p:nvPr/>
        </p:nvSpPr>
        <p:spPr bwMode="auto">
          <a:xfrm>
            <a:off x="1995491" y="1052736"/>
            <a:ext cx="813435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a:latin typeface="楷体_GB2312" pitchFamily="49" charset="-122"/>
              </a:rPr>
              <a:t>数据的</a:t>
            </a:r>
            <a:r>
              <a:rPr lang="zh-CN" altLang="en-US" sz="2800">
                <a:solidFill>
                  <a:srgbClr val="0033CC"/>
                </a:solidFill>
                <a:latin typeface="楷体_GB2312" pitchFamily="49" charset="-122"/>
              </a:rPr>
              <a:t>基本单位</a:t>
            </a:r>
            <a:r>
              <a:rPr lang="zh-CN" altLang="en-US" sz="2800">
                <a:latin typeface="楷体_GB2312" pitchFamily="49" charset="-122"/>
              </a:rPr>
              <a:t>。在计算机程序中常作为一个整体进行考虑和处理。</a:t>
            </a:r>
          </a:p>
          <a:p>
            <a:pPr>
              <a:lnSpc>
                <a:spcPct val="130000"/>
              </a:lnSpc>
              <a:buClr>
                <a:schemeClr val="tx2"/>
              </a:buClr>
              <a:buSzPct val="45000"/>
            </a:pPr>
            <a:r>
              <a:rPr lang="zh-CN" altLang="en-US" sz="2800">
                <a:latin typeface="楷体_GB2312" pitchFamily="49" charset="-122"/>
              </a:rPr>
              <a:t>有时一个数据</a:t>
            </a:r>
            <a:r>
              <a:rPr lang="zh-CN" altLang="en-US" sz="2800">
                <a:latin typeface="Times New Roman" panose="02020603050405020304" pitchFamily="18" charset="0"/>
                <a:cs typeface="Times New Roman" panose="02020603050405020304" pitchFamily="18" charset="0"/>
              </a:rPr>
              <a:t>元素可</a:t>
            </a:r>
            <a:r>
              <a:rPr lang="zh-CN" altLang="en-US" sz="2800">
                <a:latin typeface="楷体_GB2312" pitchFamily="49" charset="-122"/>
              </a:rPr>
              <a:t>以由若干</a:t>
            </a:r>
            <a:r>
              <a:rPr lang="zh-CN" altLang="en-US" sz="2800">
                <a:solidFill>
                  <a:srgbClr val="0033CC"/>
                </a:solidFill>
                <a:latin typeface="楷体_GB2312" pitchFamily="49" charset="-122"/>
              </a:rPr>
              <a:t>数据项</a:t>
            </a:r>
            <a:r>
              <a:rPr lang="en-US" altLang="zh-CN" sz="2400">
                <a:latin typeface="Times New Roman" panose="02020603050405020304" pitchFamily="18" charset="0"/>
                <a:cs typeface="Times New Roman" panose="02020603050405020304" pitchFamily="18" charset="0"/>
              </a:rPr>
              <a:t>(Data Item)</a:t>
            </a:r>
            <a:r>
              <a:rPr lang="zh-CN" altLang="en-US" sz="2800">
                <a:latin typeface="Times New Roman" panose="02020603050405020304" pitchFamily="18" charset="0"/>
                <a:cs typeface="Times New Roman" panose="02020603050405020304" pitchFamily="18" charset="0"/>
              </a:rPr>
              <a:t>组成。数据项是具有独立含义的</a:t>
            </a:r>
            <a:r>
              <a:rPr lang="zh-CN" altLang="en-US" sz="2800">
                <a:latin typeface="楷体_GB2312" pitchFamily="49" charset="-122"/>
              </a:rPr>
              <a:t>最小标识单位。</a:t>
            </a:r>
          </a:p>
          <a:p>
            <a:pPr>
              <a:lnSpc>
                <a:spcPct val="130000"/>
              </a:lnSpc>
              <a:buClr>
                <a:schemeClr val="tx2"/>
              </a:buClr>
              <a:buSzPct val="45000"/>
            </a:pPr>
            <a:r>
              <a:rPr lang="zh-CN" altLang="en-US" sz="2800">
                <a:latin typeface="楷体_GB2312" pitchFamily="49" charset="-122"/>
              </a:rPr>
              <a:t>数据元素又称为元素、结点、记录。</a:t>
            </a:r>
          </a:p>
        </p:txBody>
      </p:sp>
      <p:grpSp>
        <p:nvGrpSpPr>
          <p:cNvPr id="92167" name="Group 3"/>
          <p:cNvGrpSpPr>
            <a:grpSpLocks/>
          </p:cNvGrpSpPr>
          <p:nvPr/>
        </p:nvGrpSpPr>
        <p:grpSpPr bwMode="auto">
          <a:xfrm>
            <a:off x="3033718" y="4510313"/>
            <a:ext cx="6662737" cy="2087563"/>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709490" y="4925280"/>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8532291" y="3464100"/>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2770313" y="5109946"/>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8976519" y="3833434"/>
            <a:ext cx="0" cy="574055"/>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
        <p:nvSpPr>
          <p:cNvPr id="3" name="标题 2"/>
          <p:cNvSpPr>
            <a:spLocks noGrp="1"/>
          </p:cNvSpPr>
          <p:nvPr>
            <p:ph type="title"/>
          </p:nvPr>
        </p:nvSpPr>
        <p:spPr/>
        <p:txBody>
          <a:bodyPr>
            <a:normAutofit fontScale="90000"/>
          </a:bodyPr>
          <a:lstStyle/>
          <a:p>
            <a:r>
              <a:rPr lang="zh-CN" altLang="en-US" dirty="0"/>
              <a:t>数据元素 </a:t>
            </a:r>
            <a:r>
              <a:rPr lang="en-US" altLang="zh-CN" dirty="0"/>
              <a:t>(data element</a:t>
            </a:r>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normAutofit/>
          </a:bodyPr>
          <a:lstStyle/>
          <a:p>
            <a:r>
              <a:rPr lang="zh-CN" altLang="en-US" sz="4000" dirty="0">
                <a:solidFill>
                  <a:srgbClr val="0000CC"/>
                </a:solidFill>
                <a:latin typeface="黑体" panose="02010609060101010101" pitchFamily="49" charset="-122"/>
                <a:ea typeface="黑体" panose="02010609060101010101" pitchFamily="49" charset="-122"/>
              </a:rPr>
              <a:t>数据</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idx="1"/>
          </p:nvPr>
        </p:nvSpPr>
        <p:spPr/>
        <p:txBody>
          <a:bodyPr/>
          <a:lstStyle/>
          <a:p>
            <a:pPr>
              <a:lnSpc>
                <a:spcPct val="130000"/>
              </a:lnSpc>
              <a:buClr>
                <a:schemeClr val="tx2"/>
              </a:buClr>
              <a:buSzPct val="45000"/>
            </a:pPr>
            <a:r>
              <a:rPr lang="zh-CN" altLang="en-US" dirty="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dirty="0" smtClean="0">
                <a:latin typeface="楷体_GB2312" pitchFamily="49" charset="-122"/>
              </a:rPr>
              <a:t>           </a:t>
            </a:r>
            <a:r>
              <a:rPr lang="en-US" altLang="zh-CN" i="1" dirty="0" smtClean="0">
                <a:latin typeface="Times New Roman" panose="02020603050405020304" pitchFamily="18" charset="0"/>
                <a:cs typeface="Times New Roman" panose="02020603050405020304" pitchFamily="18" charset="0"/>
              </a:rPr>
              <a:t>N </a:t>
            </a:r>
            <a:r>
              <a:rPr lang="en-US" altLang="zh-CN" dirty="0" smtClean="0">
                <a:latin typeface="Times New Roman" panose="02020603050405020304" pitchFamily="18" charset="0"/>
                <a:cs typeface="Times New Roman" panose="02020603050405020304" pitchFamily="18" charset="0"/>
              </a:rPr>
              <a:t>= {0,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sym typeface="Symbol" panose="05050102010706020507" pitchFamily="18" charset="2"/>
              </a:rPr>
              <a:t>学生数据对象</a:t>
            </a:r>
            <a:endParaRPr lang="zh-CN" altLang="en-US" dirty="0" smtClean="0">
              <a:solidFill>
                <a:srgbClr val="0033CC"/>
              </a:solidFill>
              <a:latin typeface="楷体_GB2312" pitchFamily="49" charset="-122"/>
            </a:endParaRPr>
          </a:p>
          <a:p>
            <a:endParaRPr lang="en-US" altLang="zh-CN" dirty="0" smtClean="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Q1: </a:t>
            </a:r>
            <a:r>
              <a:rPr lang="zh-CN" altLang="en-US" dirty="0"/>
              <a:t>为什么学习数据结构？ </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0" y="600029"/>
            <a:ext cx="42211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3800424"/>
            <a:ext cx="4227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3751212"/>
            <a:ext cx="4383088"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05525" y="614313"/>
            <a:ext cx="4383088" cy="303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711451" y="2997151"/>
            <a:ext cx="7416800" cy="1754326"/>
          </a:xfrm>
          <a:prstGeom prst="rect">
            <a:avLst/>
          </a:prstGeom>
          <a:noFill/>
        </p:spPr>
        <p:txBody>
          <a:bodyPr>
            <a:spAutoFit/>
          </a:bodyPr>
          <a:lstStyle/>
          <a:p>
            <a:pPr>
              <a:defRPr/>
            </a:pPr>
            <a:r>
              <a:rPr lang="zh-CN" altLang="en-US" sz="5400" dirty="0">
                <a:solidFill>
                  <a:srgbClr val="00B050"/>
                </a:solidFill>
                <a:effectLst>
                  <a:outerShdw blurRad="38100" dist="38100" dir="2700000" algn="tl">
                    <a:srgbClr val="000000">
                      <a:alpha val="43137"/>
                    </a:srgbClr>
                  </a:outerShdw>
                </a:effectLst>
                <a:latin typeface="+mj-ea"/>
                <a:ea typeface="+mj-ea"/>
              </a:rPr>
              <a:t>谁说</a:t>
            </a:r>
            <a:r>
              <a:rPr lang="en-US" altLang="zh-CN" sz="5400" dirty="0" err="1">
                <a:solidFill>
                  <a:srgbClr val="00B050"/>
                </a:solidFill>
                <a:effectLst>
                  <a:outerShdw blurRad="38100" dist="38100" dir="2700000" algn="tl">
                    <a:srgbClr val="000000">
                      <a:alpha val="43137"/>
                    </a:srgbClr>
                  </a:outerShdw>
                </a:effectLst>
                <a:latin typeface="+mj-ea"/>
                <a:ea typeface="+mj-ea"/>
              </a:rPr>
              <a:t>CSer</a:t>
            </a:r>
            <a:r>
              <a:rPr lang="zh-CN" altLang="en-US" sz="5400" dirty="0">
                <a:solidFill>
                  <a:srgbClr val="00B050"/>
                </a:solidFill>
                <a:effectLst>
                  <a:outerShdw blurRad="38100" dist="38100" dir="2700000" algn="tl">
                    <a:srgbClr val="000000">
                      <a:alpha val="43137"/>
                    </a:srgbClr>
                  </a:outerShdw>
                </a:effectLst>
                <a:latin typeface="+mj-ea"/>
                <a:ea typeface="+mj-ea"/>
              </a:rPr>
              <a:t>学的理论知识与社会需求脱节？？？</a:t>
            </a:r>
          </a:p>
        </p:txBody>
      </p:sp>
    </p:spTree>
    <p:extLst>
      <p:ext uri="{BB962C8B-B14F-4D97-AF65-F5344CB8AC3E}">
        <p14:creationId xmlns:p14="http://schemas.microsoft.com/office/powerpoint/2010/main" val="7588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什么是数据结构</a:t>
            </a:r>
          </a:p>
        </p:txBody>
      </p:sp>
      <p:sp>
        <p:nvSpPr>
          <p:cNvPr id="176137" name="Text Box 9"/>
          <p:cNvSpPr txBox="1">
            <a:spLocks noChangeArrowheads="1"/>
          </p:cNvSpPr>
          <p:nvPr/>
        </p:nvSpPr>
        <p:spPr bwMode="auto">
          <a:xfrm>
            <a:off x="2238379" y="980729"/>
            <a:ext cx="7478713" cy="387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a:effectLst>
                  <a:outerShdw blurRad="38100" dist="38100" dir="2700000" algn="tl">
                    <a:srgbClr val="C0C0C0"/>
                  </a:outerShdw>
                </a:effectLst>
                <a:latin typeface="楷体_GB2312" pitchFamily="49" charset="-122"/>
                <a:ea typeface="楷体_GB2312" pitchFamily="49" charset="-122"/>
              </a:rPr>
              <a:t>   </a:t>
            </a: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7" name="Text Box 9"/>
          <p:cNvSpPr txBox="1">
            <a:spLocks noChangeArrowheads="1"/>
          </p:cNvSpPr>
          <p:nvPr/>
        </p:nvSpPr>
        <p:spPr bwMode="auto">
          <a:xfrm>
            <a:off x="2063751" y="4869160"/>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例：用数据结构表示一周中的七天。</a:t>
            </a:r>
          </a:p>
        </p:txBody>
      </p:sp>
      <p:sp>
        <p:nvSpPr>
          <p:cNvPr id="8" name="Text Box 10"/>
          <p:cNvSpPr txBox="1">
            <a:spLocks noChangeArrowheads="1"/>
          </p:cNvSpPr>
          <p:nvPr/>
        </p:nvSpPr>
        <p:spPr bwMode="auto">
          <a:xfrm>
            <a:off x="2800351" y="5402562"/>
            <a:ext cx="6477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err="1">
                <a:solidFill>
                  <a:srgbClr val="000066"/>
                </a:solidFill>
                <a:latin typeface="Times New Roman" panose="02020603050405020304" pitchFamily="18" charset="0"/>
                <a:ea typeface="黑体" panose="02010609060101010101" pitchFamily="49" charset="-122"/>
              </a:rPr>
              <a:t>Data_Structure</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smtClean="0">
                <a:solidFill>
                  <a:srgbClr val="000066"/>
                </a:solidFill>
                <a:latin typeface="Times New Roman" panose="02020603050405020304" pitchFamily="18" charset="0"/>
                <a:ea typeface="黑体" panose="02010609060101010101" pitchFamily="49" charset="-122"/>
              </a:rPr>
              <a:t>D,R</a:t>
            </a:r>
            <a:r>
              <a:rPr lang="en-US" altLang="zh-CN" sz="2400" dirty="0" smtClean="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3333755" y="5783563"/>
            <a:ext cx="671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3352800" y="6161388"/>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19292" y="1754192"/>
            <a:ext cx="74898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1919288" y="3319468"/>
            <a:ext cx="8305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2514600" y="461645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60198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3733800" y="5276851"/>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4800600" y="5276851"/>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7315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8458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5638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68580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3352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44196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8077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9220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1990729" y="1303340"/>
            <a:ext cx="7561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6053143" y="2533651"/>
            <a:ext cx="1582737" cy="719139"/>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集合结构</a:t>
            </a:r>
          </a:p>
        </p:txBody>
      </p:sp>
      <p:sp>
        <p:nvSpPr>
          <p:cNvPr id="151570" name="AutoShape 18"/>
          <p:cNvSpPr>
            <a:spLocks noChangeArrowheads="1"/>
          </p:cNvSpPr>
          <p:nvPr/>
        </p:nvSpPr>
        <p:spPr bwMode="auto">
          <a:xfrm>
            <a:off x="7872417" y="5673729"/>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线性结构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774828" y="1179516"/>
            <a:ext cx="8820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a:t>
            </a:r>
            <a:r>
              <a:rPr lang="en-US" altLang="zh-CN" sz="2000" dirty="0" smtClean="0">
                <a:solidFill>
                  <a:srgbClr val="000066"/>
                </a:solidFill>
                <a:latin typeface="+mn-lt"/>
              </a:rPr>
              <a:t>R={(</a:t>
            </a:r>
            <a:r>
              <a:rPr lang="en-US" altLang="zh-CN" sz="2000" dirty="0">
                <a:solidFill>
                  <a:srgbClr val="000066"/>
                </a:solidFill>
                <a:latin typeface="+mn-lt"/>
              </a:rPr>
              <a:t>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1774825" y="2852742"/>
            <a:ext cx="5486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2957513" y="4044951"/>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4281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3560765" y="4197351"/>
            <a:ext cx="539751" cy="1822451"/>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4329113" y="4197351"/>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5091113" y="4959351"/>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3705225" y="4883154"/>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3109913" y="4806951"/>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3719513" y="6254751"/>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3109913" y="5111751"/>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2881313" y="5187951"/>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2697168" y="3716342"/>
            <a:ext cx="3240087" cy="2640013"/>
            <a:chOff x="739" y="2522"/>
            <a:chExt cx="2041" cy="1663"/>
          </a:xfrm>
        </p:grpSpPr>
        <p:sp>
          <p:nvSpPr>
            <p:cNvPr id="96286" name="Text Box 15"/>
            <p:cNvSpPr txBox="1">
              <a:spLocks noChangeArrowheads="1"/>
            </p:cNvSpPr>
            <p:nvPr/>
          </p:nvSpPr>
          <p:spPr bwMode="auto">
            <a:xfrm>
              <a:off x="1510" y="2522"/>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7535865" y="2203452"/>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6600829"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7535865"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8472491"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6311904"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6888165"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7535865" y="3967164"/>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6888163" y="2563817"/>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7751763" y="2563817"/>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7896226"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6513514"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6873875"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7751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8507415" y="3859217"/>
            <a:ext cx="1655763"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rgbClr val="660066"/>
                </a:solidFill>
                <a:ea typeface="黑体" panose="02010609060101010101" pitchFamily="49" charset="-122"/>
              </a:rPr>
              <a:t>树形结构</a:t>
            </a:r>
          </a:p>
        </p:txBody>
      </p:sp>
      <p:sp>
        <p:nvSpPr>
          <p:cNvPr id="152610" name="AutoShape 34"/>
          <p:cNvSpPr>
            <a:spLocks noChangeArrowheads="1"/>
          </p:cNvSpPr>
          <p:nvPr/>
        </p:nvSpPr>
        <p:spPr bwMode="auto">
          <a:xfrm>
            <a:off x="5880102" y="5446714"/>
            <a:ext cx="1582739"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图状结构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1924051"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数据结构</a:t>
            </a:r>
            <a:r>
              <a:rPr lang="zh-CN" altLang="en-US" sz="3200">
                <a:solidFill>
                  <a:srgbClr val="000099"/>
                </a:solidFill>
                <a:effectLst>
                  <a:outerShdw blurRad="38100" dist="38100" dir="2700000" algn="tl">
                    <a:srgbClr val="C0C0C0"/>
                  </a:outerShdw>
                </a:effectLst>
                <a:latin typeface="楷体_GB2312" pitchFamily="49" charset="-122"/>
                <a:ea typeface="楷体_GB2312" pitchFamily="49" charset="-122"/>
              </a:rPr>
              <a:t>是数据的</a:t>
            </a: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组织形式</a:t>
            </a:r>
            <a:endParaRPr lang="zh-CN" altLang="en-US" sz="3200">
              <a:solidFill>
                <a:schemeClr val="tx2"/>
              </a:solidFill>
              <a:latin typeface="楷体_GB2312" pitchFamily="49" charset="-122"/>
              <a:ea typeface="楷体_GB2312" pitchFamily="49" charset="-122"/>
            </a:endParaRPr>
          </a:p>
        </p:txBody>
      </p:sp>
      <p:sp>
        <p:nvSpPr>
          <p:cNvPr id="97283" name="Rectangle 3"/>
          <p:cNvSpPr>
            <a:spLocks noChangeArrowheads="1"/>
          </p:cNvSpPr>
          <p:nvPr/>
        </p:nvSpPr>
        <p:spPr bwMode="auto">
          <a:xfrm>
            <a:off x="2427288" y="2698754"/>
            <a:ext cx="7772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数据元素间的</a:t>
            </a:r>
            <a:r>
              <a:rPr lang="zh-CN" altLang="en-US" sz="2800">
                <a:solidFill>
                  <a:srgbClr val="0000CC"/>
                </a:solidFill>
                <a:latin typeface="楷体_GB2312" pitchFamily="49" charset="-122"/>
              </a:rPr>
              <a:t>逻辑关系</a:t>
            </a:r>
            <a:r>
              <a:rPr lang="zh-CN" altLang="en-US" sz="2800">
                <a:latin typeface="楷体_GB2312" pitchFamily="49" charset="-122"/>
              </a:rPr>
              <a:t>，即数据的</a:t>
            </a:r>
            <a:r>
              <a:rPr lang="zh-CN" altLang="en-US" sz="2800">
                <a:solidFill>
                  <a:srgbClr val="0000CC"/>
                </a:solidFill>
                <a:latin typeface="楷体_GB2312" pitchFamily="49" charset="-122"/>
              </a:rPr>
              <a:t>逻辑结构</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数据元素及其关系在计算机存储内的表示，即数据的</a:t>
            </a:r>
            <a:r>
              <a:rPr lang="zh-CN" altLang="en-US" sz="2800">
                <a:solidFill>
                  <a:srgbClr val="0000CC"/>
                </a:solidFill>
                <a:latin typeface="楷体_GB2312" pitchFamily="49" charset="-122"/>
              </a:rPr>
              <a:t>存储表示</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数据的运算，即对数据元素施加的</a:t>
            </a:r>
            <a:r>
              <a:rPr lang="zh-CN" altLang="en-US" sz="2800">
                <a:solidFill>
                  <a:srgbClr val="0000CC"/>
                </a:solidFill>
                <a:latin typeface="楷体_GB2312" pitchFamily="49" charset="-122"/>
              </a:rPr>
              <a:t>操作</a:t>
            </a:r>
            <a:r>
              <a:rPr lang="zh-CN" altLang="en-US" sz="2800">
                <a:latin typeface="楷体_GB2312" pitchFamily="49" charset="-122"/>
              </a:rPr>
              <a:t>。</a:t>
            </a:r>
          </a:p>
        </p:txBody>
      </p:sp>
      <p:sp>
        <p:nvSpPr>
          <p:cNvPr id="97287" name="Rectangle 8"/>
          <p:cNvSpPr>
            <a:spLocks noChangeArrowheads="1"/>
          </p:cNvSpPr>
          <p:nvPr/>
        </p:nvSpPr>
        <p:spPr bwMode="auto">
          <a:xfrm>
            <a:off x="1995488" y="2062168"/>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1747839"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8307" name="Rectangle 3"/>
          <p:cNvSpPr>
            <a:spLocks noChangeArrowheads="1"/>
          </p:cNvSpPr>
          <p:nvPr/>
        </p:nvSpPr>
        <p:spPr bwMode="auto">
          <a:xfrm>
            <a:off x="1056085" y="1366842"/>
            <a:ext cx="10296499"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dirty="0">
                <a:latin typeface="楷体_GB2312" pitchFamily="49" charset="-122"/>
              </a:rPr>
              <a:t>数据的逻辑结构从逻辑关系上描述数据，</a:t>
            </a:r>
            <a:r>
              <a:rPr lang="zh-CN" altLang="en-US" sz="2800" dirty="0">
                <a:solidFill>
                  <a:srgbClr val="C00000"/>
                </a:solidFill>
                <a:latin typeface="楷体_GB2312" pitchFamily="49" charset="-122"/>
              </a:rPr>
              <a:t>与数据的存储无关</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数据的逻辑结构可以看作是</a:t>
            </a:r>
            <a:r>
              <a:rPr lang="zh-CN" altLang="en-US" sz="2800" dirty="0">
                <a:solidFill>
                  <a:srgbClr val="C00000"/>
                </a:solidFill>
                <a:latin typeface="楷体_GB2312" pitchFamily="49" charset="-122"/>
              </a:rPr>
              <a:t>从具体问题抽象出来的数据模型</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a:t>
            </a:r>
            <a:r>
              <a:rPr lang="zh-CN" altLang="en-US" sz="2800" dirty="0">
                <a:solidFill>
                  <a:srgbClr val="C00000"/>
                </a:solidFill>
                <a:latin typeface="楷体_GB2312" pitchFamily="49" charset="-122"/>
              </a:rPr>
              <a:t>与数据元素本身的形式、内容无关</a:t>
            </a:r>
            <a:r>
              <a:rPr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zh-CN" altLang="en-US" dirty="0"/>
              <a:t>数据的逻辑</a:t>
            </a:r>
            <a:r>
              <a:rPr lang="zh-CN" altLang="en-US" dirty="0" smtClean="0"/>
              <a:t>结构</a:t>
            </a:r>
            <a:endParaRPr lang="zh-CN" altLang="en-US" dirty="0"/>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79613" y="1295403"/>
            <a:ext cx="937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rPr>
              <a:t>逻辑结构</a:t>
            </a:r>
            <a:r>
              <a:rPr lang="en-US" altLang="zh-CN" sz="2400"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rPr>
              <a:t>数据元素之间的逻辑关系，即结构中定义的</a:t>
            </a:r>
            <a:r>
              <a:rPr lang="zh-CN" altLang="en-US" sz="2400" dirty="0">
                <a:solidFill>
                  <a:srgbClr val="CC00FF"/>
                </a:solidFill>
              </a:rPr>
              <a:t>“关系”</a:t>
            </a:r>
            <a:r>
              <a:rPr lang="zh-CN" altLang="en-US" sz="2400" dirty="0">
                <a:solidFill>
                  <a:srgbClr val="000066"/>
                </a:solidFill>
              </a:rPr>
              <a:t>。</a:t>
            </a:r>
          </a:p>
        </p:txBody>
      </p:sp>
      <p:sp>
        <p:nvSpPr>
          <p:cNvPr id="153603" name="Text Box 3"/>
          <p:cNvSpPr txBox="1">
            <a:spLocks noChangeArrowheads="1"/>
          </p:cNvSpPr>
          <p:nvPr/>
        </p:nvSpPr>
        <p:spPr bwMode="auto">
          <a:xfrm>
            <a:off x="1985963" y="1889128"/>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1992313" y="2484439"/>
            <a:ext cx="167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5994400" y="2484439"/>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3503613" y="3187703"/>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3503613" y="397986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3503613" y="4759328"/>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5448300" y="3213101"/>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3779840"/>
            <a:ext cx="2667000" cy="18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3" y="5341939"/>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5232402" y="3703639"/>
            <a:ext cx="1785939" cy="1833563"/>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8832851" y="4084639"/>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5308600" y="5630868"/>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03388" y="260351"/>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数据的逻辑</a:t>
            </a:r>
            <a:r>
              <a:rPr lang="zh-CN" altLang="en-US" dirty="0" smtClean="0"/>
              <a:t>结构</a:t>
            </a:r>
            <a:endParaRPr lang="zh-CN" alt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2971802" y="4344991"/>
            <a:ext cx="95251" cy="4381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8420100" y="50625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9702800" y="49990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7899400" y="5024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9715500" y="58880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7950200" y="58372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8535988" y="57737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7634288" y="57991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9398000" y="43386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8394700" y="43259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6477000" y="43640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5486400" y="43640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54864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68580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50292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59436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50292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4713288" y="58118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2971800" y="5735639"/>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2312989" y="5735639"/>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3844929" y="4897439"/>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3429000" y="4897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2933700"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2286002" y="5126039"/>
            <a:ext cx="134939"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2095504" y="5126039"/>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3200400" y="4313239"/>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2312989" y="4313239"/>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2082800" y="846139"/>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2057400" y="2586039"/>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2743201" y="3343279"/>
            <a:ext cx="7734300" cy="6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1828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2286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2743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3200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3657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4114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2514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2971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3429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205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20574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27432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3657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2895600" y="3983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3389315" y="61801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2949576" y="61785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2492376" y="61531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2033590" y="6165852"/>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20955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27606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3670300" y="46942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1854202" y="54562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23129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27701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32146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3725863" y="5489576"/>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4076700" y="547528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3844925"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2770189" y="5888039"/>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2971803" y="5888039"/>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4572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50292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52578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4800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5943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5715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6172200" y="40592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7467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7924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7086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83693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8140700" y="47323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9956800" y="47196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967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9080500" y="40211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6629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7696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8572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9461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7750176" y="54975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7493000" y="61801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7975602" y="61674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85867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8399463" y="6208713"/>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9448800" y="5468940"/>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9680576" y="6192840"/>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9094789" y="3983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59705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5056189" y="6142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45989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4826000" y="54816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5740402" y="54689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66436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8142289" y="46815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52959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71040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9898064" y="47196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6210300" y="40592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2376490" y="1844674"/>
            <a:ext cx="6678613" cy="604838"/>
            <a:chOff x="424" y="1224"/>
            <a:chExt cx="4207"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2913064" y="39830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44958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35052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5486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50292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4648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886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4290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28956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2895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35814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25146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708151"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2486025" y="5137155"/>
            <a:ext cx="6784382"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4191000" y="17081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4152903" y="17081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22860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28194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33528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38862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44196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2362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2882900" y="45275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34163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3962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2590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31242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3581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26670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3098804" y="2622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3556003"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4483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4724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51816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5638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52578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5702300" y="35369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47879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83820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73914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93726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8915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8534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7772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73152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67818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67818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7467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64008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8077200" y="17081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61722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67056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72390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77724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83058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7315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6477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70104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7467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8610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90678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9525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8582028"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8280403" y="45275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7759704" y="4527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91313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8140700" y="17081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70739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75311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65532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6769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6248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95885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3352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4191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2514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3276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2495553" y="5084763"/>
            <a:ext cx="6375617" cy="5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2133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22098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3810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2133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3810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2362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2590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2590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2971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4724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4191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2514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4038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38862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22098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3048000" y="29718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38862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4800600"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7772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8610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6934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7696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6553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66294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8229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6553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8229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6781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7010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7010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8610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6934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8458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83058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66294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83058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7391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7467600" y="29733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6257929" y="304800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68675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7324728" y="4495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79343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8467726"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8915400" y="3810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8915400" y="2362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7324728" y="16764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6781804" y="2590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7629528" y="2286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82" name="Oval 45"/>
          <p:cNvSpPr>
            <a:spLocks noChangeArrowheads="1"/>
          </p:cNvSpPr>
          <p:nvPr/>
        </p:nvSpPr>
        <p:spPr bwMode="auto">
          <a:xfrm>
            <a:off x="9023351"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9099550" y="3125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1123" name="Rectangle 3"/>
          <p:cNvSpPr>
            <a:spLocks noChangeArrowheads="1"/>
          </p:cNvSpPr>
          <p:nvPr/>
        </p:nvSpPr>
        <p:spPr bwMode="auto">
          <a:xfrm>
            <a:off x="1775520" y="1268760"/>
            <a:ext cx="842486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7" name="矩形 6"/>
          <p:cNvSpPr/>
          <p:nvPr/>
        </p:nvSpPr>
        <p:spPr>
          <a:xfrm>
            <a:off x="8543926" y="28527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8543926" y="3068639"/>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8543926" y="3284543"/>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8543926" y="3789363"/>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9059556" y="3357567"/>
            <a:ext cx="49244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6167442"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7535866" y="4672014"/>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9910763" y="4672014"/>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68881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256589" y="4762500"/>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2630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8904290" y="4500564"/>
            <a:ext cx="36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数据的存储</a:t>
            </a:r>
            <a:r>
              <a:rPr lang="zh-CN" altLang="en-US" dirty="0" smtClean="0"/>
              <a:t>结构</a:t>
            </a:r>
            <a:endParaRPr lang="zh-CN" altLang="en-US" dirty="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normAutofit fontScale="90000"/>
          </a:bodyPr>
          <a:lstStyle/>
          <a:p>
            <a:r>
              <a:rPr lang="zh-CN" altLang="en-US" dirty="0" smtClean="0"/>
              <a:t>主宰全球的</a:t>
            </a:r>
            <a:r>
              <a:rPr lang="en-US" altLang="zh-CN" dirty="0" smtClean="0"/>
              <a:t>10</a:t>
            </a:r>
            <a:r>
              <a:rPr lang="zh-CN" altLang="en-US" dirty="0" smtClean="0"/>
              <a:t>大算法</a:t>
            </a:r>
          </a:p>
        </p:txBody>
      </p:sp>
      <p:sp>
        <p:nvSpPr>
          <p:cNvPr id="92" name="矩形 91"/>
          <p:cNvSpPr/>
          <p:nvPr/>
        </p:nvSpPr>
        <p:spPr>
          <a:xfrm>
            <a:off x="1703512" y="1052736"/>
            <a:ext cx="9576290" cy="5016758"/>
          </a:xfrm>
          <a:prstGeom prst="rect">
            <a:avLst/>
          </a:prstGeom>
        </p:spPr>
        <p:txBody>
          <a:bodyPr wrap="square">
            <a:spAutoFit/>
          </a:bodyPr>
          <a:lstStyle/>
          <a:p>
            <a:pPr>
              <a:lnSpc>
                <a:spcPts val="3200"/>
              </a:lnSpc>
              <a:defRPr/>
            </a:pPr>
            <a:r>
              <a:rPr lang="en-US" altLang="zh-CN" sz="2400" dirty="0">
                <a:solidFill>
                  <a:srgbClr val="FF0000"/>
                </a:solidFill>
              </a:rPr>
              <a:t>1. </a:t>
            </a:r>
            <a:r>
              <a:rPr lang="zh-CN" altLang="en-US" sz="2400" dirty="0">
                <a:solidFill>
                  <a:srgbClr val="FF0000"/>
                </a:solidFill>
              </a:rPr>
              <a:t>归并排序</a:t>
            </a:r>
            <a:r>
              <a:rPr lang="en-US" altLang="zh-CN" sz="2400" dirty="0">
                <a:solidFill>
                  <a:srgbClr val="FF0000"/>
                </a:solidFill>
              </a:rPr>
              <a:t>(MERGE SORT)</a:t>
            </a:r>
            <a:r>
              <a:rPr lang="zh-CN" altLang="en-US" sz="2400" dirty="0">
                <a:solidFill>
                  <a:srgbClr val="FF0000"/>
                </a:solidFill>
              </a:rPr>
              <a:t>、快速排序</a:t>
            </a:r>
            <a:r>
              <a:rPr lang="en-US" altLang="zh-CN" sz="2400" dirty="0">
                <a:solidFill>
                  <a:srgbClr val="FF0000"/>
                </a:solidFill>
              </a:rPr>
              <a:t>(QUICK SORT)</a:t>
            </a:r>
            <a:r>
              <a:rPr lang="zh-CN" altLang="en-US" sz="2400" dirty="0">
                <a:solidFill>
                  <a:srgbClr val="FF0000"/>
                </a:solidFill>
              </a:rPr>
              <a:t>和堆积排序</a:t>
            </a:r>
            <a:r>
              <a:rPr lang="en-US" altLang="zh-CN" sz="2400" dirty="0">
                <a:solidFill>
                  <a:srgbClr val="FF0000"/>
                </a:solidFill>
              </a:rPr>
              <a:t>(HEAP SORT)</a:t>
            </a:r>
          </a:p>
          <a:p>
            <a:pPr>
              <a:lnSpc>
                <a:spcPts val="3200"/>
              </a:lnSpc>
              <a:defRPr/>
            </a:pPr>
            <a:r>
              <a:rPr lang="en-US" altLang="zh-CN" sz="2400" dirty="0"/>
              <a:t>2. </a:t>
            </a:r>
            <a:r>
              <a:rPr lang="zh-CN" altLang="en-US" sz="2400" dirty="0"/>
              <a:t>傅立叶变换和快速傅立叶变换</a:t>
            </a:r>
            <a:endParaRPr lang="en-US" altLang="zh-CN" sz="2400" dirty="0"/>
          </a:p>
          <a:p>
            <a:pPr>
              <a:lnSpc>
                <a:spcPts val="3200"/>
              </a:lnSpc>
              <a:defRPr/>
            </a:pPr>
            <a:r>
              <a:rPr lang="en-US" altLang="zh-CN" sz="2400" dirty="0">
                <a:solidFill>
                  <a:srgbClr val="FF0000"/>
                </a:solidFill>
              </a:rPr>
              <a:t>3. </a:t>
            </a:r>
            <a:r>
              <a:rPr lang="zh-CN" altLang="en-US" sz="2400" dirty="0">
                <a:solidFill>
                  <a:srgbClr val="FF0000"/>
                </a:solidFill>
              </a:rPr>
              <a:t>迪杰斯特拉算法 </a:t>
            </a:r>
            <a:r>
              <a:rPr lang="en-US" altLang="zh-CN" sz="2400" dirty="0">
                <a:solidFill>
                  <a:srgbClr val="FF0000"/>
                </a:solidFill>
              </a:rPr>
              <a:t>(</a:t>
            </a:r>
            <a:r>
              <a:rPr lang="en-US" altLang="zh-CN" sz="2400" dirty="0" err="1">
                <a:solidFill>
                  <a:srgbClr val="FF0000"/>
                </a:solidFill>
              </a:rPr>
              <a:t>Dijkstra’s</a:t>
            </a:r>
            <a:r>
              <a:rPr lang="en-US" altLang="zh-CN" sz="2400" dirty="0">
                <a:solidFill>
                  <a:srgbClr val="FF0000"/>
                </a:solidFill>
              </a:rPr>
              <a:t> algorithm)</a:t>
            </a:r>
          </a:p>
          <a:p>
            <a:pPr>
              <a:lnSpc>
                <a:spcPts val="3200"/>
              </a:lnSpc>
              <a:defRPr/>
            </a:pPr>
            <a:r>
              <a:rPr lang="en-US" altLang="zh-CN" sz="2400" dirty="0"/>
              <a:t>4. RSA</a:t>
            </a:r>
            <a:r>
              <a:rPr lang="zh-CN" altLang="en-US" sz="2400" dirty="0"/>
              <a:t>非对称加密算法</a:t>
            </a:r>
            <a:endParaRPr lang="en-US" altLang="zh-CN" sz="2400" dirty="0"/>
          </a:p>
          <a:p>
            <a:pPr>
              <a:lnSpc>
                <a:spcPts val="3200"/>
              </a:lnSpc>
              <a:defRPr/>
            </a:pPr>
            <a:r>
              <a:rPr lang="en-US" altLang="zh-CN" sz="2400" dirty="0">
                <a:solidFill>
                  <a:srgbClr val="FF0000"/>
                </a:solidFill>
              </a:rPr>
              <a:t>5. </a:t>
            </a:r>
            <a:r>
              <a:rPr lang="zh-CN" altLang="en-US" sz="2400" dirty="0">
                <a:solidFill>
                  <a:srgbClr val="FF0000"/>
                </a:solidFill>
              </a:rPr>
              <a:t>哈希安全算法</a:t>
            </a:r>
            <a:r>
              <a:rPr lang="en-US" altLang="zh-CN" sz="2400" dirty="0">
                <a:solidFill>
                  <a:srgbClr val="FF0000"/>
                </a:solidFill>
              </a:rPr>
              <a:t>(Secure Hash Algorithm)</a:t>
            </a:r>
          </a:p>
          <a:p>
            <a:pPr>
              <a:lnSpc>
                <a:spcPts val="3200"/>
              </a:lnSpc>
              <a:defRPr/>
            </a:pPr>
            <a:r>
              <a:rPr lang="en-US" altLang="zh-CN" sz="2400" dirty="0"/>
              <a:t>6. </a:t>
            </a:r>
            <a:r>
              <a:rPr lang="zh-CN" altLang="en-US" sz="2400" dirty="0"/>
              <a:t>整数质因子分解算法</a:t>
            </a:r>
            <a:r>
              <a:rPr lang="en-US" altLang="zh-CN" sz="2400" dirty="0"/>
              <a:t>(Integer factorization)</a:t>
            </a:r>
          </a:p>
          <a:p>
            <a:pPr>
              <a:lnSpc>
                <a:spcPts val="3200"/>
              </a:lnSpc>
              <a:defRPr/>
            </a:pPr>
            <a:r>
              <a:rPr lang="en-US" altLang="zh-CN" sz="2400" dirty="0">
                <a:solidFill>
                  <a:srgbClr val="FF0000"/>
                </a:solidFill>
              </a:rPr>
              <a:t>7. </a:t>
            </a:r>
            <a:r>
              <a:rPr lang="zh-CN" altLang="en-US" sz="2400" dirty="0">
                <a:solidFill>
                  <a:srgbClr val="FF0000"/>
                </a:solidFill>
              </a:rPr>
              <a:t>链接分析算法</a:t>
            </a:r>
            <a:r>
              <a:rPr lang="en-US" altLang="zh-CN" sz="2400" dirty="0">
                <a:solidFill>
                  <a:srgbClr val="FF0000"/>
                </a:solidFill>
              </a:rPr>
              <a:t>(Link Analysis)</a:t>
            </a:r>
          </a:p>
          <a:p>
            <a:pPr>
              <a:lnSpc>
                <a:spcPts val="3200"/>
              </a:lnSpc>
              <a:defRPr/>
            </a:pPr>
            <a:r>
              <a:rPr lang="en-US" altLang="zh-CN" sz="2400" dirty="0"/>
              <a:t>8. </a:t>
            </a:r>
            <a:r>
              <a:rPr lang="zh-CN" altLang="en-US" sz="2400" dirty="0"/>
              <a:t>比例微积分算法</a:t>
            </a:r>
            <a:r>
              <a:rPr lang="en-US" altLang="zh-CN" sz="2400" dirty="0"/>
              <a:t>(Proportional Integral Derivative Algorithm)</a:t>
            </a:r>
          </a:p>
          <a:p>
            <a:pPr>
              <a:lnSpc>
                <a:spcPts val="3200"/>
              </a:lnSpc>
              <a:defRPr/>
            </a:pPr>
            <a:r>
              <a:rPr lang="en-US" altLang="zh-CN" sz="2400" dirty="0"/>
              <a:t>9. </a:t>
            </a:r>
            <a:r>
              <a:rPr lang="zh-CN" altLang="en-US" sz="2400" dirty="0"/>
              <a:t>数据压缩算法</a:t>
            </a:r>
            <a:endParaRPr lang="en-US" altLang="zh-CN" sz="2400" dirty="0"/>
          </a:p>
          <a:p>
            <a:pPr>
              <a:lnSpc>
                <a:spcPts val="3200"/>
              </a:lnSpc>
              <a:defRPr/>
            </a:pPr>
            <a:r>
              <a:rPr lang="en-US" altLang="zh-CN" sz="2400" dirty="0"/>
              <a:t>10. </a:t>
            </a:r>
            <a:r>
              <a:rPr lang="zh-CN" altLang="en-US" sz="2400" dirty="0"/>
              <a:t>随机数生成</a:t>
            </a:r>
            <a:r>
              <a:rPr lang="zh-CN" altLang="en-US" sz="2400" dirty="0" smtClean="0"/>
              <a:t>算法</a:t>
            </a:r>
            <a:endParaRPr lang="en-US" altLang="zh-CN" sz="2400" dirty="0"/>
          </a:p>
          <a:p>
            <a:pPr marL="342891" indent="-342891">
              <a:lnSpc>
                <a:spcPts val="3200"/>
              </a:lnSpc>
              <a:buFontTx/>
              <a:buAutoNum type="arabicPeriod"/>
              <a:defRPr/>
            </a:pPr>
            <a:endParaRPr lang="en-US" altLang="zh-CN" sz="2400" dirty="0"/>
          </a:p>
        </p:txBody>
      </p:sp>
      <p:sp>
        <p:nvSpPr>
          <p:cNvPr id="6" name="矩形 5"/>
          <p:cNvSpPr/>
          <p:nvPr/>
        </p:nvSpPr>
        <p:spPr>
          <a:xfrm>
            <a:off x="6263486" y="6628315"/>
            <a:ext cx="5946648" cy="307777"/>
          </a:xfrm>
          <a:prstGeom prst="rect">
            <a:avLst/>
          </a:prstGeom>
        </p:spPr>
        <p:txBody>
          <a:bodyPr wrap="square">
            <a:spAutoFit/>
          </a:bodyPr>
          <a:lstStyle/>
          <a:p>
            <a:r>
              <a:rPr lang="en-US" altLang="zh-CN" sz="1400" dirty="0">
                <a:solidFill>
                  <a:schemeClr val="tx1"/>
                </a:solidFill>
              </a:rPr>
              <a:t>https://www.csdn.net/article/2014-06-03/2820046-Algorithm</a:t>
            </a:r>
            <a:endParaRPr lang="zh-CN" altLang="en-US" sz="1400" dirty="0">
              <a:solidFill>
                <a:schemeClr val="tx1"/>
              </a:solidFill>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2743200" y="5170492"/>
            <a:ext cx="2057400" cy="1052514"/>
            <a:chOff x="768" y="3324"/>
            <a:chExt cx="1296" cy="663"/>
          </a:xfrm>
        </p:grpSpPr>
        <p:sp>
          <p:nvSpPr>
            <p:cNvPr id="105496" name="Text Box 3"/>
            <p:cNvSpPr txBox="1">
              <a:spLocks noChangeArrowheads="1"/>
            </p:cNvSpPr>
            <p:nvPr/>
          </p:nvSpPr>
          <p:spPr bwMode="auto">
            <a:xfrm>
              <a:off x="768" y="336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1908179" y="1125542"/>
            <a:ext cx="82915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存储结构</a:t>
            </a:r>
            <a:r>
              <a:rPr lang="en-US" altLang="zh-CN">
                <a:solidFill>
                  <a:srgbClr val="000066"/>
                </a:solidFill>
                <a:latin typeface="隶书" panose="02010509060101010101" pitchFamily="49" charset="-122"/>
                <a:ea typeface="隶书" panose="02010509060101010101" pitchFamily="49" charset="-122"/>
              </a:rPr>
              <a:t>--</a:t>
            </a:r>
            <a:r>
              <a:rPr lang="zh-CN" altLang="en-US" sz="2400">
                <a:solidFill>
                  <a:srgbClr val="000066"/>
                </a:solidFill>
                <a:latin typeface="宋体" panose="02010600030101010101" pitchFamily="2" charset="-122"/>
                <a:ea typeface="黑体" panose="02010609060101010101" pitchFamily="49" charset="-122"/>
              </a:rPr>
              <a:t>也称物理结构，是</a:t>
            </a:r>
            <a:r>
              <a:rPr lang="zh-CN" altLang="en-US" sz="2400">
                <a:solidFill>
                  <a:srgbClr val="000066"/>
                </a:solidFill>
              </a:rPr>
              <a:t>数据的逻辑结构在计算机存</a:t>
            </a:r>
          </a:p>
          <a:p>
            <a:pPr>
              <a:spcBef>
                <a:spcPct val="0"/>
              </a:spcBef>
              <a:buClrTx/>
              <a:buSzTx/>
              <a:buFontTx/>
              <a:buNone/>
            </a:pPr>
            <a:r>
              <a:rPr lang="zh-CN" altLang="en-US" sz="2400">
                <a:solidFill>
                  <a:srgbClr val="000066"/>
                </a:solidFill>
              </a:rPr>
              <a:t>                      储器内的表示（映像）。</a:t>
            </a:r>
          </a:p>
        </p:txBody>
      </p:sp>
      <p:sp>
        <p:nvSpPr>
          <p:cNvPr id="155656" name="Text Box 8"/>
          <p:cNvSpPr txBox="1">
            <a:spLocks noChangeArrowheads="1"/>
          </p:cNvSpPr>
          <p:nvPr/>
        </p:nvSpPr>
        <p:spPr bwMode="auto">
          <a:xfrm>
            <a:off x="1905000" y="2085978"/>
            <a:ext cx="2209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800">
                <a:solidFill>
                  <a:schemeClr val="hlink"/>
                </a:solidFill>
                <a:ea typeface="黑体" panose="02010609060101010101" pitchFamily="49" charset="-122"/>
              </a:rPr>
              <a:t>顺序映像</a:t>
            </a:r>
          </a:p>
          <a:p>
            <a:pPr>
              <a:spcBef>
                <a:spcPct val="100000"/>
              </a:spcBef>
              <a:buClrTx/>
              <a:buSzTx/>
              <a:buFontTx/>
              <a:buNone/>
            </a:pPr>
            <a:r>
              <a:rPr lang="zh-CN" altLang="en-US" sz="2800">
                <a:solidFill>
                  <a:schemeClr val="hlink"/>
                </a:solidFill>
                <a:ea typeface="黑体" panose="02010609060101010101" pitchFamily="49" charset="-122"/>
              </a:rPr>
              <a:t>非顺序映像</a:t>
            </a:r>
          </a:p>
        </p:txBody>
      </p:sp>
      <p:sp>
        <p:nvSpPr>
          <p:cNvPr id="155657" name="Text Box 9"/>
          <p:cNvSpPr txBox="1">
            <a:spLocks noChangeArrowheads="1"/>
          </p:cNvSpPr>
          <p:nvPr/>
        </p:nvSpPr>
        <p:spPr bwMode="auto">
          <a:xfrm>
            <a:off x="3810000" y="208598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特点是借助元素在存储器中的</a:t>
            </a:r>
            <a:r>
              <a:rPr lang="zh-CN" altLang="en-US" sz="2400" i="1">
                <a:solidFill>
                  <a:srgbClr val="CC00CC"/>
                </a:solidFill>
              </a:rPr>
              <a:t>相对位置</a:t>
            </a:r>
            <a:r>
              <a:rPr lang="zh-CN" altLang="en-US" sz="2400">
                <a:solidFill>
                  <a:srgbClr val="000066"/>
                </a:solidFill>
              </a:rPr>
              <a:t>来表示数据元素之间的逻辑关系。</a:t>
            </a:r>
          </a:p>
        </p:txBody>
      </p:sp>
      <p:sp>
        <p:nvSpPr>
          <p:cNvPr id="155658" name="Text Box 10"/>
          <p:cNvSpPr txBox="1">
            <a:spLocks noChangeArrowheads="1"/>
          </p:cNvSpPr>
          <p:nvPr/>
        </p:nvSpPr>
        <p:spPr bwMode="auto">
          <a:xfrm>
            <a:off x="3810000" y="3000380"/>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特点是借助指示元素存储地址的</a:t>
            </a:r>
            <a:r>
              <a:rPr lang="zh-CN" altLang="en-US" sz="2400" i="1">
                <a:solidFill>
                  <a:srgbClr val="CC00CC"/>
                </a:solidFill>
              </a:rPr>
              <a:t>指针</a:t>
            </a:r>
            <a:r>
              <a:rPr lang="zh-CN" altLang="en-US" sz="2400">
                <a:solidFill>
                  <a:srgbClr val="000066"/>
                </a:solidFill>
              </a:rPr>
              <a:t>表示数据元素之间的逻辑关系。</a:t>
            </a:r>
          </a:p>
        </p:txBody>
      </p:sp>
      <p:sp>
        <p:nvSpPr>
          <p:cNvPr id="155659" name="Text Box 11"/>
          <p:cNvSpPr txBox="1">
            <a:spLocks noChangeArrowheads="1"/>
          </p:cNvSpPr>
          <p:nvPr/>
        </p:nvSpPr>
        <p:spPr bwMode="auto">
          <a:xfrm>
            <a:off x="1981200" y="3990976"/>
            <a:ext cx="800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rgbClr val="FF0066"/>
                </a:solidFill>
                <a:ea typeface="黑体" panose="02010609060101010101" pitchFamily="49" charset="-122"/>
              </a:rPr>
              <a:t>例：</a:t>
            </a:r>
            <a:r>
              <a:rPr lang="zh-CN" altLang="en-US" sz="2800">
                <a:solidFill>
                  <a:srgbClr val="000066"/>
                </a:solidFill>
                <a:ea typeface="黑体" panose="02010609060101010101" pitchFamily="49" charset="-122"/>
              </a:rPr>
              <a:t>复数 </a:t>
            </a:r>
            <a:r>
              <a:rPr lang="en-US" altLang="zh-CN" sz="2800">
                <a:solidFill>
                  <a:srgbClr val="000066"/>
                </a:solidFill>
                <a:latin typeface="Times New Roman" panose="02020603050405020304" pitchFamily="18" charset="0"/>
                <a:ea typeface="黑体" panose="02010609060101010101" pitchFamily="49" charset="-122"/>
              </a:rPr>
              <a:t>3.0-2.3i</a:t>
            </a:r>
            <a:r>
              <a:rPr lang="en-US" altLang="zh-CN" sz="2800">
                <a:solidFill>
                  <a:srgbClr val="000066"/>
                </a:solidFill>
                <a:ea typeface="黑体" panose="02010609060101010101" pitchFamily="49" charset="-122"/>
              </a:rPr>
              <a:t> </a:t>
            </a:r>
            <a:r>
              <a:rPr lang="zh-CN" altLang="en-US" sz="2800">
                <a:solidFill>
                  <a:srgbClr val="000066"/>
                </a:solidFill>
                <a:ea typeface="黑体" panose="02010609060101010101" pitchFamily="49" charset="-122"/>
              </a:rPr>
              <a:t>的存储形式</a:t>
            </a:r>
          </a:p>
        </p:txBody>
      </p:sp>
      <p:grpSp>
        <p:nvGrpSpPr>
          <p:cNvPr id="155660" name="Group 12"/>
          <p:cNvGrpSpPr>
            <a:grpSpLocks/>
          </p:cNvGrpSpPr>
          <p:nvPr/>
        </p:nvGrpSpPr>
        <p:grpSpPr bwMode="auto">
          <a:xfrm>
            <a:off x="6553200" y="4846642"/>
            <a:ext cx="2133600" cy="1909764"/>
            <a:chOff x="3168" y="3120"/>
            <a:chExt cx="1344" cy="1203"/>
          </a:xfrm>
        </p:grpSpPr>
        <p:sp>
          <p:nvSpPr>
            <p:cNvPr id="105492" name="Text Box 13"/>
            <p:cNvSpPr txBox="1">
              <a:spLocks noChangeArrowheads="1"/>
            </p:cNvSpPr>
            <p:nvPr/>
          </p:nvSpPr>
          <p:spPr bwMode="auto">
            <a:xfrm>
              <a:off x="3840" y="3120"/>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6553200" y="5380040"/>
            <a:ext cx="2133600" cy="523875"/>
            <a:chOff x="3168" y="3456"/>
            <a:chExt cx="1344" cy="330"/>
          </a:xfrm>
        </p:grpSpPr>
        <p:sp>
          <p:nvSpPr>
            <p:cNvPr id="105490" name="Text Box 18"/>
            <p:cNvSpPr txBox="1">
              <a:spLocks noChangeArrowheads="1"/>
            </p:cNvSpPr>
            <p:nvPr/>
          </p:nvSpPr>
          <p:spPr bwMode="auto">
            <a:xfrm>
              <a:off x="3168" y="345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7010400" y="5684839"/>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3733800" y="5151441"/>
            <a:ext cx="1066800" cy="1071563"/>
            <a:chOff x="1008" y="3312"/>
            <a:chExt cx="672" cy="675"/>
          </a:xfrm>
        </p:grpSpPr>
        <p:sp>
          <p:nvSpPr>
            <p:cNvPr id="105488" name="Text Box 22"/>
            <p:cNvSpPr txBox="1">
              <a:spLocks noChangeArrowheads="1"/>
            </p:cNvSpPr>
            <p:nvPr/>
          </p:nvSpPr>
          <p:spPr bwMode="auto">
            <a:xfrm>
              <a:off x="1008" y="3312"/>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2717751" y="3825877"/>
            <a:ext cx="6978651" cy="954107"/>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7162800" y="24812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7162800" y="33194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数据的存储</a:t>
            </a:r>
            <a:r>
              <a:rPr lang="zh-CN" altLang="en-US" dirty="0" smtClean="0"/>
              <a:t>结构</a:t>
            </a:r>
            <a:endParaRPr lang="zh-CN" alt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dissolve">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up)">
                                      <p:cBhvr>
                                        <p:cTn id="12" dur="500"/>
                                        <p:tgtEl>
                                          <p:spTgt spid="1556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5657"/>
                                        </p:tgtEl>
                                        <p:attrNameLst>
                                          <p:attrName>style.visibility</p:attrName>
                                        </p:attrNameLst>
                                      </p:cBhvr>
                                      <p:to>
                                        <p:strVal val="visible"/>
                                      </p:to>
                                    </p:set>
                                    <p:animEffect transition="in" filter="wipe(left)">
                                      <p:cBhvr>
                                        <p:cTn id="16" dur="500"/>
                                        <p:tgtEl>
                                          <p:spTgt spid="155657"/>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5658"/>
                                        </p:tgtEl>
                                        <p:attrNameLst>
                                          <p:attrName>style.visibility</p:attrName>
                                        </p:attrNameLst>
                                      </p:cBhvr>
                                      <p:to>
                                        <p:strVal val="visible"/>
                                      </p:to>
                                    </p:set>
                                    <p:animEffect transition="in" filter="wipe(left)">
                                      <p:cBhvr>
                                        <p:cTn id="20" dur="500"/>
                                        <p:tgtEl>
                                          <p:spTgt spid="1556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5673"/>
                                        </p:tgtEl>
                                        <p:attrNameLst>
                                          <p:attrName>style.visibility</p:attrName>
                                        </p:attrNameLst>
                                      </p:cBhvr>
                                      <p:to>
                                        <p:strVal val="visible"/>
                                      </p:to>
                                    </p:set>
                                    <p:animEffect transition="in" filter="dissolve">
                                      <p:cBhvr>
                                        <p:cTn id="25" dur="500"/>
                                        <p:tgtEl>
                                          <p:spTgt spid="155673"/>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55674"/>
                                        </p:tgtEl>
                                        <p:attrNameLst>
                                          <p:attrName>style.visibility</p:attrName>
                                        </p:attrNameLst>
                                      </p:cBhvr>
                                      <p:to>
                                        <p:strVal val="visible"/>
                                      </p:to>
                                    </p:set>
                                    <p:animEffect transition="in" filter="dissolve">
                                      <p:cBhvr>
                                        <p:cTn id="29" dur="500"/>
                                        <p:tgtEl>
                                          <p:spTgt spid="155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5659"/>
                                        </p:tgtEl>
                                        <p:attrNameLst>
                                          <p:attrName>style.visibility</p:attrName>
                                        </p:attrNameLst>
                                      </p:cBhvr>
                                      <p:to>
                                        <p:strVal val="visible"/>
                                      </p:to>
                                    </p:set>
                                    <p:animEffect transition="in" filter="wipe(left)">
                                      <p:cBhvr>
                                        <p:cTn id="34" dur="500"/>
                                        <p:tgtEl>
                                          <p:spTgt spid="1556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5650"/>
                                        </p:tgtEl>
                                        <p:attrNameLst>
                                          <p:attrName>style.visibility</p:attrName>
                                        </p:attrNameLst>
                                      </p:cBhvr>
                                      <p:to>
                                        <p:strVal val="visible"/>
                                      </p:to>
                                    </p:set>
                                    <p:animEffect transition="in" filter="wipe(up)">
                                      <p:cBhvr>
                                        <p:cTn id="39" dur="500"/>
                                        <p:tgtEl>
                                          <p:spTgt spid="155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15566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55660"/>
                                        </p:tgtEl>
                                        <p:attrNameLst>
                                          <p:attrName>style.visibility</p:attrName>
                                        </p:attrNameLst>
                                      </p:cBhvr>
                                      <p:to>
                                        <p:strVal val="visible"/>
                                      </p:to>
                                    </p:set>
                                    <p:animEffect transition="in" filter="wipe(up)">
                                      <p:cBhvr>
                                        <p:cTn id="48" dur="500"/>
                                        <p:tgtEl>
                                          <p:spTgt spid="1556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55665"/>
                                        </p:tgtEl>
                                        <p:attrNameLst>
                                          <p:attrName>style.visibility</p:attrName>
                                        </p:attrNameLst>
                                      </p:cBhvr>
                                      <p:to>
                                        <p:strVal val="visible"/>
                                      </p:to>
                                    </p:set>
                                    <p:animEffect transition="in" filter="wipe(up)">
                                      <p:cBhvr>
                                        <p:cTn id="53" dur="500"/>
                                        <p:tgtEl>
                                          <p:spTgt spid="1556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55668"/>
                                        </p:tgtEl>
                                        <p:attrNameLst>
                                          <p:attrName>style.visibility</p:attrName>
                                        </p:attrNameLst>
                                      </p:cBhvr>
                                      <p:to>
                                        <p:strVal val="visible"/>
                                      </p:to>
                                    </p:set>
                                    <p:animEffect transition="in" filter="wipe(right)">
                                      <p:cBhvr>
                                        <p:cTn id="58" dur="500"/>
                                        <p:tgtEl>
                                          <p:spTgt spid="15566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5672"/>
                                        </p:tgtEl>
                                        <p:attrNameLst>
                                          <p:attrName>style.visibility</p:attrName>
                                        </p:attrNameLst>
                                      </p:cBhvr>
                                      <p:to>
                                        <p:strVal val="visible"/>
                                      </p:to>
                                    </p:set>
                                    <p:animEffect transition="in" filter="dissolve">
                                      <p:cBhvr>
                                        <p:cTn id="63" dur="500"/>
                                        <p:tgtEl>
                                          <p:spTgt spid="15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utoUpdateAnimBg="0"/>
      <p:bldP spid="155656" grpId="0" autoUpdateAnimBg="0"/>
      <p:bldP spid="155657" grpId="0" autoUpdateAnimBg="0"/>
      <p:bldP spid="155658" grpId="0" autoUpdateAnimBg="0"/>
      <p:bldP spid="155659" grpId="0" autoUpdateAnimBg="0"/>
      <p:bldP spid="155668" grpId="0" animBg="1"/>
      <p:bldP spid="155672" grpId="0" animBg="1" autoUpdateAnimBg="0"/>
      <p:bldP spid="155673" grpId="0" autoUpdateAnimBg="0"/>
      <p:bldP spid="155674"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2951163" y="979492"/>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2130426" y="1344615"/>
            <a:ext cx="433388" cy="3600451"/>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2794002" y="4063999"/>
            <a:ext cx="7766051"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557218"/>
                <a:ext cx="569913" cy="7076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5886451" y="1201741"/>
            <a:ext cx="1868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5900714" y="3976238"/>
            <a:ext cx="1995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07402" y="654051"/>
            <a:ext cx="2152651" cy="169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9" y="2638429"/>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4"/>
          <a:stretch>
            <a:fillRect/>
          </a:stretch>
        </p:blipFill>
        <p:spPr>
          <a:xfrm>
            <a:off x="4655840" y="5661249"/>
            <a:ext cx="3909154" cy="904789"/>
          </a:xfrm>
          <a:prstGeom prst="rect">
            <a:avLst/>
          </a:prstGeom>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数据结构的主要</a:t>
            </a:r>
            <a:r>
              <a:rPr lang="zh-CN" altLang="en-US" dirty="0" smtClean="0"/>
              <a:t>操作</a:t>
            </a:r>
            <a:endParaRPr lang="zh-CN" altLang="en-US" dirty="0"/>
          </a:p>
        </p:txBody>
      </p:sp>
      <p:sp>
        <p:nvSpPr>
          <p:cNvPr id="249858" name="Rectangle 2"/>
          <p:cNvSpPr>
            <a:spLocks noGrp="1" noChangeArrowheads="1"/>
          </p:cNvSpPr>
          <p:nvPr>
            <p:ph idx="1"/>
          </p:nvPr>
        </p:nvSpPr>
        <p:spPr/>
        <p:txBody>
          <a:bodyPr>
            <a:normAutofit/>
          </a:bodyPr>
          <a:lstStyle/>
          <a:p>
            <a:pPr eaLnBrk="1" hangingPunct="1">
              <a:buFont typeface="Wingdings" panose="05000000000000000000" pitchFamily="2" charset="2"/>
              <a:buNone/>
              <a:defRPr/>
            </a:pPr>
            <a:endParaRPr lang="zh-CN" altLang="en-US" dirty="0">
              <a:solidFill>
                <a:schemeClr val="hlink"/>
              </a:solidFill>
              <a:latin typeface="楷体_GB2312" pitchFamily="49" charset="-122"/>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）修改一个元素（或者其中的某个数据项）</a:t>
            </a:r>
            <a:r>
              <a:rPr lang="zh-CN" altLang="en-US" sz="2800" dirty="0" smtClean="0">
                <a:latin typeface="宋体" panose="02010600030101010101" pitchFamily="2" charset="-122"/>
                <a:ea typeface="宋体" panose="02010600030101010101" pitchFamily="2" charset="-122"/>
              </a:rPr>
              <a:t>的内容</a:t>
            </a:r>
            <a:r>
              <a:rPr lang="zh-CN" altLang="en-US" sz="2800" dirty="0">
                <a:latin typeface="宋体" panose="02010600030101010101" pitchFamily="2" charset="-122"/>
                <a:ea typeface="宋体" panose="02010600030101010101" pitchFamily="2" charset="-122"/>
              </a:rPr>
              <a:t>；</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）查找。</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idx="1"/>
          </p:nvPr>
        </p:nvSpPr>
        <p:spPr/>
        <p:txBody>
          <a:bodyPr>
            <a:normAutofit fontScale="77500" lnSpcReduction="20000"/>
          </a:bodyPr>
          <a:lstStyle/>
          <a:p>
            <a:pPr>
              <a:lnSpc>
                <a:spcPct val="130000"/>
              </a:lnSpc>
              <a:buClr>
                <a:srgbClr val="00CC00"/>
              </a:buClr>
              <a:buSzPct val="45000"/>
              <a:buFont typeface="Wingdings" panose="05000000000000000000" pitchFamily="2" charset="2"/>
              <a:buChar char="Ø"/>
              <a:defRPr/>
            </a:pPr>
            <a:r>
              <a:rPr lang="zh-CN" altLang="en-US" sz="2800" dirty="0">
                <a:solidFill>
                  <a:srgbClr val="FF0000"/>
                </a:solidFill>
                <a:latin typeface="Times New Roman" panose="02020603050405020304" pitchFamily="18" charset="0"/>
                <a:cs typeface="Times New Roman" panose="02020603050405020304" pitchFamily="18" charset="0"/>
              </a:rPr>
              <a:t>数据类型</a:t>
            </a:r>
            <a:r>
              <a:rPr lang="zh-CN" altLang="en-US" sz="2800" dirty="0">
                <a:latin typeface="Times New Roman" panose="02020603050405020304" pitchFamily="18" charset="0"/>
                <a:cs typeface="Times New Roman" panose="02020603050405020304" pitchFamily="18" charset="0"/>
              </a:rPr>
              <a:t>                                                                                             </a:t>
            </a:r>
            <a:br>
              <a:rPr lang="zh-CN" altLang="en-US" sz="2800" dirty="0">
                <a:latin typeface="Times New Roman" panose="02020603050405020304" pitchFamily="18" charset="0"/>
                <a:cs typeface="Times New Roman" panose="02020603050405020304" pitchFamily="18" charset="0"/>
              </a:rPr>
            </a:br>
            <a:r>
              <a:rPr lang="zh-CN" altLang="en-US" sz="2800" dirty="0" smtClean="0">
                <a:latin typeface="Times New Roman" panose="02020603050405020304" pitchFamily="18" charset="0"/>
                <a:cs typeface="Times New Roman" panose="02020603050405020304" pitchFamily="18" charset="0"/>
              </a:rPr>
              <a:t>   </a:t>
            </a:r>
            <a:r>
              <a:rPr lang="zh-CN" altLang="en-US" sz="2800" dirty="0" smtClean="0">
                <a:solidFill>
                  <a:srgbClr val="0000FF"/>
                </a:solidFill>
                <a:latin typeface="Times New Roman" panose="02020603050405020304" pitchFamily="18" charset="0"/>
                <a:cs typeface="Times New Roman" panose="02020603050405020304" pitchFamily="18" charset="0"/>
              </a:rPr>
              <a:t>定义</a:t>
            </a:r>
            <a:r>
              <a:rPr lang="zh-CN" altLang="en-US" sz="2800" dirty="0">
                <a:solidFill>
                  <a:srgbClr val="0000FF"/>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buFont typeface="Wingdings" panose="05000000000000000000" pitchFamily="2" charset="2"/>
              <a:buChar char="Ø"/>
              <a:defRPr/>
            </a:pPr>
            <a:r>
              <a:rPr lang="en-US" altLang="zh-CN" sz="2800" dirty="0">
                <a:solidFill>
                  <a:srgbClr val="FF0000"/>
                </a:solidFill>
                <a:latin typeface="Times New Roman" panose="02020603050405020304" pitchFamily="18" charset="0"/>
                <a:cs typeface="Times New Roman" panose="02020603050405020304" pitchFamily="18" charset="0"/>
              </a:rPr>
              <a:t>C++</a:t>
            </a:r>
            <a:r>
              <a:rPr lang="zh-CN" altLang="zh-CN" sz="2800" dirty="0">
                <a:solidFill>
                  <a:srgbClr val="FF0000"/>
                </a:solidFill>
                <a:latin typeface="Times New Roman" panose="02020603050405020304" pitchFamily="18" charset="0"/>
                <a:cs typeface="Times New Roman" panose="02020603050405020304" pitchFamily="18" charset="0"/>
              </a:rPr>
              <a:t>语言中的</a:t>
            </a:r>
            <a:r>
              <a:rPr lang="zh-CN" altLang="zh-CN" sz="2800" dirty="0" smtClean="0">
                <a:solidFill>
                  <a:srgbClr val="FF0000"/>
                </a:solidFill>
                <a:latin typeface="Times New Roman" panose="02020603050405020304" pitchFamily="18" charset="0"/>
                <a:cs typeface="Times New Roman" panose="02020603050405020304" pitchFamily="18" charset="0"/>
              </a:rPr>
              <a:t>数据类型</a:t>
            </a:r>
            <a:endParaRPr lang="zh-CN" altLang="zh-CN" sz="2800" dirty="0">
              <a:solidFill>
                <a:srgbClr val="FF0000"/>
              </a:solidFill>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0000FF"/>
                </a:solidFill>
                <a:latin typeface="Times New Roman" panose="02020603050405020304" pitchFamily="18" charset="0"/>
                <a:cs typeface="Times New Roman" panose="02020603050405020304" pitchFamily="18" charset="0"/>
              </a:rPr>
              <a:t>char   </a:t>
            </a:r>
            <a:r>
              <a:rPr lang="en-US" altLang="zh-CN" sz="2800" dirty="0" err="1">
                <a:solidFill>
                  <a:srgbClr val="0000FF"/>
                </a:solidFill>
                <a:latin typeface="Times New Roman" panose="02020603050405020304" pitchFamily="18" charset="0"/>
                <a:cs typeface="Times New Roman" panose="02020603050405020304" pitchFamily="18" charset="0"/>
              </a:rPr>
              <a:t>int</a:t>
            </a:r>
            <a:r>
              <a:rPr lang="en-US" altLang="zh-CN" sz="2800" dirty="0">
                <a:solidFill>
                  <a:srgbClr val="0000FF"/>
                </a:solidFill>
                <a:latin typeface="Times New Roman" panose="02020603050405020304" pitchFamily="18" charset="0"/>
                <a:cs typeface="Times New Roman" panose="02020603050405020304" pitchFamily="18" charset="0"/>
              </a:rPr>
              <a:t>   float   double    </a:t>
            </a:r>
            <a:r>
              <a:rPr lang="en-US" altLang="zh-CN" sz="2800" dirty="0" err="1">
                <a:solidFill>
                  <a:srgbClr val="0000FF"/>
                </a:solidFill>
                <a:latin typeface="Times New Roman" panose="02020603050405020304" pitchFamily="18" charset="0"/>
                <a:cs typeface="Times New Roman" panose="02020603050405020304" pitchFamily="18" charset="0"/>
              </a:rPr>
              <a:t>bool</a:t>
            </a:r>
            <a:r>
              <a:rPr lang="en-US" altLang="zh-CN" sz="2800" dirty="0">
                <a:solidFill>
                  <a:srgbClr val="0000FF"/>
                </a:solidFill>
                <a:latin typeface="Times New Roman" panose="02020603050405020304" pitchFamily="18" charset="0"/>
                <a:cs typeface="Times New Roman" panose="02020603050405020304" pitchFamily="18" charset="0"/>
              </a:rPr>
              <a:t>    void</a:t>
            </a:r>
            <a:endParaRPr lang="en-US" altLang="zh-CN" sz="2800" dirty="0">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字符型  整型   实型   </a:t>
            </a:r>
            <a:r>
              <a:rPr lang="zh-CN" altLang="en-US" sz="2000" dirty="0" smtClean="0">
                <a:latin typeface="Times New Roman" panose="02020603050405020304" pitchFamily="18" charset="0"/>
                <a:cs typeface="Times New Roman" panose="02020603050405020304" pitchFamily="18" charset="0"/>
              </a:rPr>
              <a:t>   双精度</a:t>
            </a:r>
            <a:r>
              <a:rPr lang="zh-CN" altLang="en-US" sz="2000" dirty="0">
                <a:latin typeface="Times New Roman" panose="02020603050405020304" pitchFamily="18" charset="0"/>
                <a:cs typeface="Times New Roman" panose="02020603050405020304" pitchFamily="18" charset="0"/>
              </a:rPr>
              <a:t>型   逻辑型  </a:t>
            </a:r>
            <a:r>
              <a:rPr lang="zh-CN" altLang="en-US" sz="2000" dirty="0" smtClean="0">
                <a:latin typeface="Times New Roman" panose="02020603050405020304" pitchFamily="18" charset="0"/>
                <a:cs typeface="Times New Roman" panose="02020603050405020304" pitchFamily="18" charset="0"/>
              </a:rPr>
              <a:t> 无</a:t>
            </a:r>
            <a:r>
              <a:rPr lang="zh-CN" altLang="en-US" sz="2000" dirty="0">
                <a:latin typeface="Times New Roman" panose="02020603050405020304" pitchFamily="18" charset="0"/>
                <a:cs typeface="Times New Roman" panose="02020603050405020304" pitchFamily="18" charset="0"/>
              </a:rPr>
              <a:t>值型</a:t>
            </a:r>
            <a:r>
              <a:rPr lang="zh-CN" altLang="en-US" sz="2800" dirty="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构造数据类型由基本数据类型或构造数据类型组成。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构造数据类型由不同成分类型构成。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基本数据类型可以看作是计算机中已实现的数据结构。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数据类型就是数据结构，不过它是从编程者的角度来使用的。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数据类型是模板，必须定义属于某种数据类型的变量，才能参加运算。 </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199456" y="908720"/>
            <a:ext cx="98250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是一个</a:t>
            </a:r>
            <a:r>
              <a:rPr lang="zh-CN" altLang="en-US" sz="2400" dirty="0">
                <a:solidFill>
                  <a:schemeClr val="hlink"/>
                </a:solidFill>
                <a:ea typeface="黑体" panose="02010609060101010101" pitchFamily="49" charset="-122"/>
              </a:rPr>
              <a:t>值的集合</a:t>
            </a:r>
            <a:r>
              <a:rPr lang="zh-CN" altLang="en-US" sz="2400" dirty="0">
                <a:solidFill>
                  <a:srgbClr val="000066"/>
                </a:solidFill>
                <a:ea typeface="黑体" panose="02010609060101010101" pitchFamily="49" charset="-122"/>
              </a:rPr>
              <a:t>和定义在这个值集上的</a:t>
            </a:r>
            <a:r>
              <a:rPr lang="zh-CN" altLang="en-US" sz="2400" dirty="0">
                <a:solidFill>
                  <a:schemeClr val="hlink"/>
                </a:solidFill>
                <a:ea typeface="黑体" panose="02010609060101010101" pitchFamily="49" charset="-122"/>
              </a:rPr>
              <a:t>一</a:t>
            </a:r>
            <a:r>
              <a:rPr lang="zh-CN" altLang="en-US" sz="2400" dirty="0" smtClean="0">
                <a:solidFill>
                  <a:schemeClr val="hlink"/>
                </a:solidFill>
                <a:ea typeface="黑体" panose="02010609060101010101" pitchFamily="49" charset="-122"/>
              </a:rPr>
              <a:t>组操作</a:t>
            </a:r>
            <a:r>
              <a:rPr lang="zh-CN" altLang="en-US" sz="2400" dirty="0" smtClean="0">
                <a:solidFill>
                  <a:srgbClr val="000066"/>
                </a:solidFill>
                <a:ea typeface="黑体" panose="02010609060101010101" pitchFamily="49" charset="-122"/>
              </a:rPr>
              <a:t>的</a:t>
            </a:r>
            <a:r>
              <a:rPr lang="zh-CN" altLang="en-US" sz="2400" dirty="0">
                <a:solidFill>
                  <a:srgbClr val="000066"/>
                </a:solidFill>
                <a:ea typeface="黑体" panose="02010609060101010101" pitchFamily="49" charset="-122"/>
              </a:rPr>
              <a:t>总称。</a:t>
            </a:r>
          </a:p>
        </p:txBody>
      </p:sp>
      <p:sp>
        <p:nvSpPr>
          <p:cNvPr id="157699" name="Rectangle 3"/>
          <p:cNvSpPr>
            <a:spLocks noChangeArrowheads="1"/>
          </p:cNvSpPr>
          <p:nvPr/>
        </p:nvSpPr>
        <p:spPr bwMode="auto">
          <a:xfrm>
            <a:off x="1199457" y="1593374"/>
            <a:ext cx="90677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黑体" panose="02010609060101010101" pitchFamily="49" charset="-122"/>
                <a:ea typeface="黑体" panose="02010609060101010101" pitchFamily="49" charset="-122"/>
              </a:rPr>
              <a:t>抽象数据类型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由用户定义，用以表示应用问题的数据模型。它由基本的数据类型组成，并包含一组相关的操作</a:t>
            </a:r>
            <a:r>
              <a:rPr lang="zh-CN" altLang="en-US" sz="2400" dirty="0" smtClean="0">
                <a:solidFill>
                  <a:srgbClr val="000066"/>
                </a:solidFill>
                <a:ea typeface="黑体" panose="02010609060101010101" pitchFamily="49" charset="-122"/>
              </a:rPr>
              <a:t>。</a:t>
            </a:r>
            <a:endParaRPr lang="en-US" altLang="zh-CN" sz="2400" dirty="0" smtClean="0">
              <a:solidFill>
                <a:srgbClr val="000066"/>
              </a:solidFill>
              <a:ea typeface="黑体" panose="02010609060101010101" pitchFamily="49" charset="-122"/>
            </a:endParaRPr>
          </a:p>
          <a:p>
            <a:pPr>
              <a:spcBef>
                <a:spcPct val="0"/>
              </a:spcBef>
              <a:buClrTx/>
              <a:buSzTx/>
              <a:buFontTx/>
              <a:buNone/>
            </a:pPr>
            <a:endParaRPr lang="en-US" altLang="zh-CN" sz="2400" dirty="0">
              <a:solidFill>
                <a:srgbClr val="000066"/>
              </a:solidFill>
              <a:ea typeface="黑体" panose="02010609060101010101" pitchFamily="49" charset="-122"/>
            </a:endParaRPr>
          </a:p>
          <a:p>
            <a:pPr marL="0" lvl="1">
              <a:spcBef>
                <a:spcPct val="0"/>
              </a:spcBef>
              <a:buClrTx/>
              <a:buSzTx/>
              <a:buNone/>
            </a:pPr>
            <a:r>
              <a:rPr lang="zh-CN" altLang="en-US" dirty="0">
                <a:solidFill>
                  <a:srgbClr val="FF0066"/>
                </a:solidFill>
                <a:latin typeface="黑体" panose="02010609060101010101" pitchFamily="49" charset="-122"/>
                <a:ea typeface="黑体" panose="02010609060101010101" pitchFamily="49" charset="-122"/>
              </a:rPr>
              <a:t>抽象数据类型特点</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dirty="0">
              <a:solidFill>
                <a:srgbClr val="000066"/>
              </a:solidFill>
              <a:ea typeface="黑体" panose="02010609060101010101" pitchFamily="49" charset="-122"/>
            </a:endParaRPr>
          </a:p>
        </p:txBody>
      </p:sp>
      <p:sp>
        <p:nvSpPr>
          <p:cNvPr id="157700" name="Rectangle 4"/>
          <p:cNvSpPr>
            <a:spLocks noChangeArrowheads="1"/>
          </p:cNvSpPr>
          <p:nvPr/>
        </p:nvSpPr>
        <p:spPr bwMode="auto">
          <a:xfrm>
            <a:off x="1199456" y="3531839"/>
            <a:ext cx="906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FF0066"/>
                </a:solidFill>
                <a:latin typeface="隶书" panose="02010509060101010101" pitchFamily="49" charset="-122"/>
                <a:ea typeface="黑体" panose="02010609060101010101" pitchFamily="49" charset="-122"/>
              </a:rPr>
              <a:t>抽象数据类型</a:t>
            </a:r>
            <a:r>
              <a:rPr lang="zh-CN" altLang="en-US" sz="2400" dirty="0">
                <a:solidFill>
                  <a:srgbClr val="000066"/>
                </a:solidFill>
                <a:latin typeface="隶书" panose="02010509060101010101" pitchFamily="49" charset="-122"/>
                <a:ea typeface="黑体" panose="02010609060101010101" pitchFamily="49" charset="-122"/>
              </a:rPr>
              <a:t>可用</a:t>
            </a:r>
            <a:r>
              <a:rPr lang="en-US" altLang="zh-CN" sz="2400" dirty="0">
                <a:solidFill>
                  <a:srgbClr val="000066"/>
                </a:solidFill>
                <a:latin typeface="Times New Roman" panose="02020603050405020304" pitchFamily="18" charset="0"/>
                <a:ea typeface="黑体" panose="02010609060101010101" pitchFamily="49" charset="-122"/>
              </a:rPr>
              <a:t>ADT=</a:t>
            </a:r>
            <a:r>
              <a:rPr lang="zh-CN" altLang="en-US" sz="2400" dirty="0">
                <a:solidFill>
                  <a:srgbClr val="000066"/>
                </a:solidFill>
                <a:latin typeface="Times New Roman" panose="02020603050405020304" pitchFamily="18" charset="0"/>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D</a:t>
            </a:r>
            <a:r>
              <a:rPr lang="zh-CN" altLang="en-US" sz="2400" dirty="0">
                <a:solidFill>
                  <a:schemeClr val="hlink"/>
                </a:solidFill>
                <a:latin typeface="Times New Roman" panose="02020603050405020304" pitchFamily="18" charset="0"/>
                <a:ea typeface="黑体" panose="02010609060101010101" pitchFamily="49" charset="-122"/>
              </a:rPr>
              <a:t>，</a:t>
            </a:r>
            <a:r>
              <a:rPr lang="en-US" altLang="zh-CN" sz="2400" dirty="0">
                <a:solidFill>
                  <a:srgbClr val="008000"/>
                </a:solidFill>
                <a:latin typeface="Times New Roman" panose="02020603050405020304" pitchFamily="18" charset="0"/>
                <a:ea typeface="黑体" panose="02010609060101010101" pitchFamily="49" charset="-122"/>
              </a:rPr>
              <a:t>S</a:t>
            </a:r>
            <a:r>
              <a:rPr lang="zh-CN" altLang="en-US" sz="2400" dirty="0">
                <a:solidFill>
                  <a:srgbClr val="008000"/>
                </a:solidFill>
                <a:latin typeface="Times New Roman" panose="02020603050405020304" pitchFamily="18" charset="0"/>
                <a:ea typeface="黑体" panose="02010609060101010101" pitchFamily="49" charset="-122"/>
              </a:rPr>
              <a:t>，</a:t>
            </a:r>
            <a:r>
              <a:rPr lang="en-US" altLang="zh-CN" sz="2400" dirty="0">
                <a:solidFill>
                  <a:srgbClr val="CC00CC"/>
                </a:solidFill>
                <a:latin typeface="Times New Roman" panose="02020603050405020304" pitchFamily="18" charset="0"/>
                <a:ea typeface="黑体" panose="02010609060101010101" pitchFamily="49" charset="-122"/>
              </a:rPr>
              <a:t>P</a:t>
            </a:r>
            <a:r>
              <a:rPr lang="zh-CN" altLang="en-US" sz="2400" dirty="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隶书" panose="02010509060101010101" pitchFamily="49" charset="-122"/>
                <a:ea typeface="黑体" panose="02010609060101010101" pitchFamily="49" charset="-122"/>
              </a:rPr>
              <a:t>三元组表示</a:t>
            </a:r>
            <a:endParaRPr lang="zh-CN" altLang="en-US" sz="2400" dirty="0">
              <a:solidFill>
                <a:srgbClr val="000066"/>
              </a:solidFill>
              <a:ea typeface="黑体" panose="02010609060101010101" pitchFamily="49" charset="-122"/>
            </a:endParaRPr>
          </a:p>
        </p:txBody>
      </p:sp>
      <p:grpSp>
        <p:nvGrpSpPr>
          <p:cNvPr id="157701" name="Group 5"/>
          <p:cNvGrpSpPr>
            <a:grpSpLocks/>
          </p:cNvGrpSpPr>
          <p:nvPr/>
        </p:nvGrpSpPr>
        <p:grpSpPr bwMode="auto">
          <a:xfrm>
            <a:off x="3287688" y="3911254"/>
            <a:ext cx="5410200" cy="842963"/>
            <a:chOff x="1824" y="2285"/>
            <a:chExt cx="3408" cy="531"/>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4335509" y="4792315"/>
            <a:ext cx="5683251" cy="163121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598661" y="4768502"/>
            <a:ext cx="298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1739903" y="273051"/>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7926010" y="44624"/>
            <a:ext cx="3786614" cy="707886"/>
          </a:xfrm>
          <a:prstGeom prst="rect">
            <a:avLst/>
          </a:prstGeom>
          <a:solidFill>
            <a:schemeClr val="bg1"/>
          </a:solidFill>
        </p:spPr>
        <p:txBody>
          <a:bodyPr wrap="none" rtlCol="0">
            <a:spAutoFit/>
          </a:bodyPr>
          <a:lstStyle/>
          <a:p>
            <a:r>
              <a:rPr lang="zh-CN" altLang="en-US" dirty="0">
                <a:solidFill>
                  <a:srgbClr val="0033CC"/>
                </a:solidFill>
              </a:rPr>
              <a:t>类的进一步抽象</a:t>
            </a:r>
          </a:p>
        </p:txBody>
      </p:sp>
      <p:sp>
        <p:nvSpPr>
          <p:cNvPr id="17" name="爆炸形 1 16"/>
          <p:cNvSpPr>
            <a:spLocks noChangeArrowheads="1"/>
          </p:cNvSpPr>
          <p:nvPr/>
        </p:nvSpPr>
        <p:spPr bwMode="auto">
          <a:xfrm>
            <a:off x="2063552" y="5195892"/>
            <a:ext cx="2311409" cy="1359510"/>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solidFill>
                  <a:srgbClr val="00B050"/>
                </a:solidFill>
                <a:ea typeface="黑体" panose="02010609060101010101" pitchFamily="49" charset="-122"/>
              </a:rPr>
              <a:t>定义在逻辑结构上，</a:t>
            </a:r>
            <a:endParaRPr lang="en-US" altLang="zh-CN" sz="1800" dirty="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a:solidFill>
                  <a:srgbClr val="00B050"/>
                </a:solidFill>
                <a:ea typeface="黑体" panose="02010609060101010101" pitchFamily="49" charset="-122"/>
              </a:rPr>
              <a:t>与具体实现无关</a:t>
            </a:r>
          </a:p>
        </p:txBody>
      </p:sp>
      <p:sp>
        <p:nvSpPr>
          <p:cNvPr id="2" name="标题 1"/>
          <p:cNvSpPr>
            <a:spLocks noGrp="1"/>
          </p:cNvSpPr>
          <p:nvPr>
            <p:ph type="title"/>
          </p:nvPr>
        </p:nvSpPr>
        <p:spPr/>
        <p:txBody>
          <a:bodyPr>
            <a:normAutofit fontScale="90000"/>
          </a:bodyPr>
          <a:lstStyle/>
          <a:p>
            <a:r>
              <a:rPr lang="zh-CN" altLang="en-US" dirty="0"/>
              <a:t>抽象数据类型</a:t>
            </a:r>
            <a:r>
              <a:rPr lang="en-US" altLang="zh-CN" dirty="0"/>
              <a:t>(ADT</a:t>
            </a:r>
            <a:r>
              <a:rPr lang="en-US" altLang="zh-CN" dirty="0" smtClean="0"/>
              <a:t>)</a:t>
            </a:r>
            <a:endParaRPr lang="zh-CN" altLang="en-US" dirty="0"/>
          </a:p>
        </p:txBody>
      </p:sp>
      <p:pic>
        <p:nvPicPr>
          <p:cNvPr id="19"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760" y="3555945"/>
            <a:ext cx="2087585" cy="2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P spid="1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idx="1"/>
          </p:nvPr>
        </p:nvSpPr>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数据结构课程导图</a:t>
            </a:r>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91" y="1535117"/>
            <a:ext cx="8388351"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26" y="1831977"/>
            <a:ext cx="3608388" cy="426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4151317" y="836713"/>
            <a:ext cx="2160587" cy="909639"/>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4367217" y="1052615"/>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chemeClr val="bg1"/>
                </a:solidFill>
                <a:ea typeface="黑体" panose="02010609060101010101" pitchFamily="49" charset="-122"/>
              </a:rPr>
              <a:t>“做什么”</a:t>
            </a:r>
          </a:p>
        </p:txBody>
      </p:sp>
      <p:sp>
        <p:nvSpPr>
          <p:cNvPr id="9" name="椭圆形标注 8"/>
          <p:cNvSpPr/>
          <p:nvPr/>
        </p:nvSpPr>
        <p:spPr>
          <a:xfrm>
            <a:off x="4151317" y="2420942"/>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4440239" y="2636841"/>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2135191" y="1196752"/>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7447" y="715640"/>
            <a:ext cx="7362969" cy="260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idx="1"/>
          </p:nvPr>
        </p:nvSpPr>
        <p:spPr/>
        <p:txBody>
          <a:bodyPr/>
          <a:lstStyle/>
          <a:p>
            <a:pPr eaLnBrk="1" hangingPunct="1">
              <a:buClr>
                <a:schemeClr val="tx2"/>
              </a:buClr>
              <a:buSzPct val="55000"/>
            </a:pPr>
            <a:r>
              <a:rPr lang="zh-CN" altLang="en-US">
                <a:latin typeface="Times New Roman" panose="02020603050405020304" pitchFamily="18" charset="0"/>
              </a:rPr>
              <a:t>主要有以下四种方法：</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）自然语言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）流程图</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）高级程序设计语言</a:t>
            </a:r>
          </a:p>
          <a:p>
            <a:pPr eaLnBrk="1" hangingPunct="1">
              <a:buClr>
                <a:schemeClr val="tx2"/>
              </a:buClr>
              <a:buFontTx/>
              <a:buChar char=" "/>
            </a:pPr>
            <a:r>
              <a:rPr lang="zh-CN" altLang="en-US">
                <a:latin typeface="Times New Roman" panose="02020603050405020304" pitchFamily="18" charset="0"/>
              </a:rPr>
              <a:t>（</a:t>
            </a:r>
            <a:r>
              <a:rPr lang="en-US" altLang="zh-CN">
                <a:latin typeface="Times New Roman" panose="02020603050405020304" pitchFamily="18" charset="0"/>
              </a:rPr>
              <a:t>4</a:t>
            </a:r>
            <a:r>
              <a:rPr lang="zh-CN" altLang="en-US">
                <a:latin typeface="Times New Roman" panose="02020603050405020304" pitchFamily="18" charset="0"/>
              </a:rPr>
              <a:t>）伪码语言</a:t>
            </a:r>
          </a:p>
          <a:p>
            <a:pPr eaLnBrk="1" hangingPunct="1">
              <a:buClr>
                <a:schemeClr val="tx2"/>
              </a:buClr>
              <a:buFontTx/>
              <a:buChar char=" "/>
            </a:pPr>
            <a:endParaRPr lang="zh-CN" altLang="en-US" sz="2000">
              <a:latin typeface="Times New Roman" panose="02020603050405020304" pitchFamily="18" charset="0"/>
            </a:endParaRPr>
          </a:p>
          <a:p>
            <a:pPr eaLnBrk="1" hangingPunct="1">
              <a:buClr>
                <a:schemeClr val="tx2"/>
              </a:buClr>
              <a:buSzPct val="55000"/>
            </a:pPr>
            <a:r>
              <a:rPr lang="zh-CN" altLang="en-US">
                <a:latin typeface="Times New Roman" panose="02020603050405020304" pitchFamily="18" charset="0"/>
              </a:rPr>
              <a:t>选用</a:t>
            </a:r>
            <a:r>
              <a:rPr lang="en-US" altLang="zh-CN">
                <a:latin typeface="Times New Roman" panose="02020603050405020304" pitchFamily="18" charset="0"/>
              </a:rPr>
              <a:t>C++</a:t>
            </a:r>
            <a:r>
              <a:rPr lang="zh-CN" altLang="en-US">
                <a:latin typeface="Times New Roman" panose="02020603050405020304" pitchFamily="18" charset="0"/>
              </a:rPr>
              <a:t>语言作为算法描述工具</a:t>
            </a:r>
          </a:p>
          <a:p>
            <a:pPr eaLnBrk="1" hangingPunct="1"/>
            <a:endParaRPr lang="zh-CN" altLang="zh-CN" smtClean="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3" name="内容占位符 2"/>
          <p:cNvSpPr>
            <a:spLocks noGrp="1"/>
          </p:cNvSpPr>
          <p:nvPr>
            <p:ph sz="half" idx="1"/>
          </p:nvPr>
        </p:nvSpPr>
        <p:spPr>
          <a:xfrm>
            <a:off x="476400" y="1052736"/>
            <a:ext cx="5763616" cy="5052219"/>
          </a:xfrm>
        </p:spPr>
        <p:txBody>
          <a:bodyPr>
            <a:normAutofit fontScale="85000" lnSpcReduction="10000"/>
          </a:bodyPr>
          <a:lstStyle/>
          <a:p>
            <a:pPr>
              <a:buNone/>
            </a:pPr>
            <a:r>
              <a:rPr lang="en-US" altLang="zh-CN" sz="4000" dirty="0">
                <a:latin typeface="Times New Roman" panose="02020603050405020304" pitchFamily="18" charset="0"/>
              </a:rPr>
              <a:t> </a:t>
            </a:r>
            <a:r>
              <a:rPr lang="zh-CN" altLang="en-US" sz="3200" dirty="0">
                <a:latin typeface="Times New Roman" panose="02020603050405020304" pitchFamily="18" charset="0"/>
              </a:rPr>
              <a:t>通常一个好的算法应考虑以下目标：</a:t>
            </a:r>
          </a:p>
          <a:p>
            <a:pPr>
              <a:spcBef>
                <a:spcPct val="30000"/>
              </a:spcBef>
              <a:buNone/>
            </a:pPr>
            <a:r>
              <a:rPr lang="zh-CN" altLang="en-US" sz="3200" dirty="0">
                <a:solidFill>
                  <a:srgbClr val="0000CC"/>
                </a:solidFill>
                <a:latin typeface="Times New Roman" panose="02020603050405020304" pitchFamily="18" charset="0"/>
              </a:rPr>
              <a:t>  </a:t>
            </a:r>
            <a:r>
              <a:rPr lang="en-US" altLang="zh-CN" sz="3200" dirty="0">
                <a:solidFill>
                  <a:srgbClr val="0000CC"/>
                </a:solidFill>
                <a:latin typeface="Times New Roman" panose="02020603050405020304" pitchFamily="18" charset="0"/>
              </a:rPr>
              <a:t>1</a:t>
            </a:r>
            <a:r>
              <a:rPr lang="zh-CN" altLang="en-US" sz="3200" dirty="0">
                <a:solidFill>
                  <a:srgbClr val="0000CC"/>
                </a:solidFill>
                <a:latin typeface="Times New Roman" panose="02020603050405020304" pitchFamily="18" charset="0"/>
              </a:rPr>
              <a:t>）正确性 </a:t>
            </a:r>
            <a:r>
              <a:rPr lang="en-US" altLang="zh-CN" sz="3200" dirty="0">
                <a:solidFill>
                  <a:srgbClr val="0000CC"/>
                </a:solidFill>
                <a:latin typeface="Times New Roman" panose="02020603050405020304" pitchFamily="18" charset="0"/>
                <a:cs typeface="Times New Roman" panose="02020603050405020304" pitchFamily="18" charset="0"/>
              </a:rPr>
              <a:t>correctness</a:t>
            </a:r>
            <a:r>
              <a:rPr lang="en-US" altLang="zh-CN" sz="3200" dirty="0">
                <a:solidFill>
                  <a:schemeClr val="folHlink"/>
                </a:solidFill>
                <a:latin typeface="Times New Roman" panose="02020603050405020304" pitchFamily="18" charset="0"/>
                <a:cs typeface="Times New Roman" panose="02020603050405020304" pitchFamily="18" charset="0"/>
              </a:rPr>
              <a:t>     </a:t>
            </a:r>
            <a:r>
              <a:rPr lang="en-US" altLang="zh-CN" sz="3200" dirty="0" smtClean="0">
                <a:solidFill>
                  <a:schemeClr val="folHlink"/>
                </a:solidFill>
                <a:latin typeface="Times New Roman" panose="02020603050405020304" pitchFamily="18" charset="0"/>
                <a:cs typeface="Times New Roman" panose="02020603050405020304" pitchFamily="18" charset="0"/>
              </a:rPr>
              <a:t>(</a:t>
            </a:r>
            <a:r>
              <a:rPr lang="zh-CN" altLang="en-US" sz="3200" dirty="0" smtClean="0">
                <a:solidFill>
                  <a:schemeClr val="folHlink"/>
                </a:solidFill>
                <a:latin typeface="Times New Roman" panose="02020603050405020304" pitchFamily="18" charset="0"/>
                <a:cs typeface="Times New Roman" panose="02020603050405020304" pitchFamily="18" charset="0"/>
              </a:rPr>
              <a:t>四</a:t>
            </a:r>
            <a:r>
              <a:rPr lang="zh-CN" altLang="en-US" sz="3200" dirty="0">
                <a:solidFill>
                  <a:schemeClr val="folHlink"/>
                </a:solidFill>
                <a:latin typeface="Times New Roman" panose="02020603050405020304" pitchFamily="18" charset="0"/>
                <a:cs typeface="Times New Roman" panose="02020603050405020304" pitchFamily="18" charset="0"/>
              </a:rPr>
              <a:t>个</a:t>
            </a:r>
            <a:r>
              <a:rPr lang="zh-CN" altLang="en-US" sz="3200" dirty="0" smtClean="0">
                <a:solidFill>
                  <a:schemeClr val="folHlink"/>
                </a:solidFill>
                <a:latin typeface="Times New Roman" panose="02020603050405020304" pitchFamily="18" charset="0"/>
                <a:cs typeface="Times New Roman" panose="02020603050405020304" pitchFamily="18" charset="0"/>
              </a:rPr>
              <a:t>层次</a:t>
            </a:r>
            <a:r>
              <a:rPr lang="en-US" altLang="zh-CN" sz="3200" dirty="0" smtClean="0">
                <a:solidFill>
                  <a:schemeClr val="folHlink"/>
                </a:solidFill>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）不含语法错误</a:t>
            </a: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）程序对于</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组输入数据能够得出满足规格说明要求的结果。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）程序对于精心选择的典型、边界性的</a:t>
            </a:r>
            <a:r>
              <a:rPr lang="en-US" altLang="zh-CN" dirty="0">
                <a:latin typeface="Times New Roman" panose="02020603050405020304" pitchFamily="18" charset="0"/>
              </a:rPr>
              <a:t>n</a:t>
            </a:r>
            <a:r>
              <a:rPr lang="zh-CN" altLang="en-US" dirty="0">
                <a:latin typeface="Times New Roman" panose="02020603050405020304" pitchFamily="18" charset="0"/>
              </a:rPr>
              <a:t>组输入数据能得出满足规格说明要求的结果。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4</a:t>
            </a:r>
            <a:r>
              <a:rPr lang="zh-CN" altLang="en-US" dirty="0">
                <a:latin typeface="Times New Roman" panose="02020603050405020304" pitchFamily="18" charset="0"/>
              </a:rPr>
              <a:t>）程序对于一切合适的输入数据都能得出满足规格说明要求的结果（穷举）。</a:t>
            </a:r>
            <a:endParaRPr lang="zh-CN" altLang="en-US" dirty="0"/>
          </a:p>
        </p:txBody>
      </p:sp>
      <p:sp>
        <p:nvSpPr>
          <p:cNvPr id="4" name="内容占位符 3"/>
          <p:cNvSpPr>
            <a:spLocks noGrp="1"/>
          </p:cNvSpPr>
          <p:nvPr>
            <p:ph sz="half" idx="2"/>
          </p:nvPr>
        </p:nvSpPr>
        <p:spPr>
          <a:xfrm>
            <a:off x="6459016" y="1052736"/>
            <a:ext cx="5325616" cy="5052219"/>
          </a:xfrm>
        </p:spPr>
        <p:txBody>
          <a:bodyPr>
            <a:normAutofit fontScale="85000" lnSpcReduction="10000"/>
          </a:bodyPr>
          <a:lstStyle/>
          <a:p>
            <a:pPr>
              <a:lnSpc>
                <a:spcPct val="105000"/>
              </a:lnSpc>
              <a:spcBef>
                <a:spcPct val="30000"/>
              </a:spcBef>
              <a:buNone/>
            </a:pP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）可读性 </a:t>
            </a:r>
            <a:r>
              <a:rPr lang="en-US" altLang="zh-CN" dirty="0">
                <a:solidFill>
                  <a:srgbClr val="0000CC"/>
                </a:solidFill>
                <a:latin typeface="Times New Roman" panose="02020603050405020304" pitchFamily="18" charset="0"/>
                <a:cs typeface="Times New Roman" panose="02020603050405020304" pitchFamily="18" charset="0"/>
              </a:rPr>
              <a:t>readability</a:t>
            </a:r>
          </a:p>
          <a:p>
            <a:pPr>
              <a:lnSpc>
                <a:spcPct val="105000"/>
              </a:lnSpc>
              <a:buNone/>
            </a:pPr>
            <a:r>
              <a:rPr lang="zh-CN" altLang="en-US" dirty="0">
                <a:latin typeface="Times New Roman" panose="02020603050405020304" pitchFamily="18" charset="0"/>
              </a:rPr>
              <a:t>      算法应该容易阅读。以有利于阅读者对程序的理解。</a:t>
            </a:r>
          </a:p>
          <a:p>
            <a:pPr>
              <a:lnSpc>
                <a:spcPct val="105000"/>
              </a:lnSpc>
              <a:spcBef>
                <a:spcPct val="40000"/>
              </a:spcBef>
              <a:buNone/>
            </a:pPr>
            <a:r>
              <a:rPr lang="en-US" altLang="zh-CN" dirty="0">
                <a:solidFill>
                  <a:srgbClr val="0000CC"/>
                </a:solidFill>
                <a:latin typeface="Times New Roman" panose="02020603050405020304" pitchFamily="18" charset="0"/>
              </a:rPr>
              <a:t>3</a:t>
            </a:r>
            <a:r>
              <a:rPr lang="zh-CN" altLang="en-US" dirty="0">
                <a:solidFill>
                  <a:srgbClr val="0000CC"/>
                </a:solidFill>
                <a:latin typeface="Times New Roman" panose="02020603050405020304" pitchFamily="18" charset="0"/>
              </a:rPr>
              <a:t>）健壮性</a:t>
            </a:r>
            <a:r>
              <a:rPr lang="en-US" altLang="zh-CN" dirty="0">
                <a:solidFill>
                  <a:srgbClr val="0000CC"/>
                </a:solidFill>
                <a:latin typeface="Times New Roman" panose="02020603050405020304" pitchFamily="18" charset="0"/>
              </a:rPr>
              <a:t>/</a:t>
            </a:r>
            <a:r>
              <a:rPr lang="zh-CN" altLang="en-US" dirty="0">
                <a:solidFill>
                  <a:srgbClr val="0000CC"/>
                </a:solidFill>
                <a:latin typeface="Times New Roman" panose="02020603050405020304" pitchFamily="18" charset="0"/>
              </a:rPr>
              <a:t>鲁棒性 </a:t>
            </a:r>
            <a:r>
              <a:rPr lang="en-US" altLang="zh-CN" dirty="0">
                <a:solidFill>
                  <a:srgbClr val="0000CC"/>
                </a:solidFill>
                <a:latin typeface="Times New Roman" panose="02020603050405020304" pitchFamily="18" charset="0"/>
                <a:cs typeface="Times New Roman" panose="02020603050405020304" pitchFamily="18" charset="0"/>
              </a:rPr>
              <a:t>robustness</a:t>
            </a:r>
            <a:endParaRPr lang="zh-CN" altLang="en-US" dirty="0">
              <a:solidFill>
                <a:schemeClr val="hlink"/>
              </a:solidFill>
              <a:latin typeface="Times New Roman" panose="02020603050405020304" pitchFamily="18" charset="0"/>
            </a:endParaRPr>
          </a:p>
          <a:p>
            <a:pPr>
              <a:lnSpc>
                <a:spcPct val="105000"/>
              </a:lnSpc>
              <a:buNone/>
            </a:pPr>
            <a:r>
              <a:rPr lang="zh-CN" altLang="en-US" dirty="0">
                <a:latin typeface="Times New Roman" panose="02020603050405020304" pitchFamily="18" charset="0"/>
              </a:rPr>
              <a:t>       算法应具有容错处理的功能。当输入非法数据时，算法应对其作出反应，而不应产生莫名其妙的输出结果。</a:t>
            </a:r>
          </a:p>
          <a:p>
            <a:pPr>
              <a:lnSpc>
                <a:spcPct val="105000"/>
              </a:lnSpc>
              <a:spcBef>
                <a:spcPct val="40000"/>
              </a:spcBef>
              <a:buNone/>
            </a:pPr>
            <a:r>
              <a:rPr lang="en-US" altLang="zh-CN" dirty="0">
                <a:solidFill>
                  <a:srgbClr val="0000CC"/>
                </a:solidFill>
                <a:latin typeface="Times New Roman" panose="02020603050405020304" pitchFamily="18" charset="0"/>
              </a:rPr>
              <a:t>4</a:t>
            </a:r>
            <a:r>
              <a:rPr lang="zh-CN" altLang="en-US" dirty="0">
                <a:solidFill>
                  <a:srgbClr val="0000CC"/>
                </a:solidFill>
                <a:latin typeface="Times New Roman" panose="02020603050405020304" pitchFamily="18" charset="0"/>
              </a:rPr>
              <a:t>）效率 </a:t>
            </a:r>
            <a:r>
              <a:rPr lang="en-US" altLang="zh-CN" dirty="0">
                <a:solidFill>
                  <a:srgbClr val="0000CC"/>
                </a:solidFill>
                <a:latin typeface="Times New Roman" panose="02020603050405020304" pitchFamily="18" charset="0"/>
              </a:rPr>
              <a:t>efficiency</a:t>
            </a:r>
          </a:p>
          <a:p>
            <a:pPr>
              <a:lnSpc>
                <a:spcPct val="105000"/>
              </a:lnSpc>
              <a:buNone/>
            </a:pPr>
            <a:r>
              <a:rPr lang="zh-CN" altLang="en-US" dirty="0">
                <a:latin typeface="Times New Roman" panose="02020603050405020304" pitchFamily="18" charset="0"/>
              </a:rPr>
              <a:t>      效率指的是算法执行的时间和空间利用率。通常这两者与问题的规模有关。</a:t>
            </a:r>
            <a:endParaRPr lang="zh-CN" altLang="zh-CN" dirty="0">
              <a:latin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zh-CN" altLang="en-US" smtClean="0"/>
              <a:t>常见数据结构面试题</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836712"/>
            <a:ext cx="49672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963" y="5216529"/>
            <a:ext cx="33147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0691" y="3817939"/>
            <a:ext cx="2571751"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13704" y="1254129"/>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96229" y="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35867" y="2352680"/>
            <a:ext cx="3095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文本框 12"/>
          <p:cNvSpPr txBox="1">
            <a:spLocks noChangeArrowheads="1"/>
          </p:cNvSpPr>
          <p:nvPr/>
        </p:nvSpPr>
        <p:spPr bwMode="auto">
          <a:xfrm>
            <a:off x="8184232" y="6519446"/>
            <a:ext cx="2987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dirty="0">
                <a:solidFill>
                  <a:srgbClr val="00B050"/>
                </a:solidFill>
                <a:ea typeface="黑体" panose="02010609060101010101" pitchFamily="49" charset="-122"/>
              </a:rPr>
              <a:t>You will see them soon…</a:t>
            </a:r>
            <a:endParaRPr lang="zh-CN" altLang="en-US" sz="1600" dirty="0">
              <a:solidFill>
                <a:srgbClr val="00B05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算法设计方法 </a:t>
            </a:r>
          </a:p>
        </p:txBody>
      </p:sp>
      <p:sp>
        <p:nvSpPr>
          <p:cNvPr id="191490" name="Rectangle 2"/>
          <p:cNvSpPr>
            <a:spLocks noGrp="1" noChangeArrowheads="1"/>
          </p:cNvSpPr>
          <p:nvPr>
            <p:ph idx="1"/>
          </p:nvPr>
        </p:nvSpPr>
        <p:spPr>
          <a:xfrm>
            <a:off x="479376" y="983778"/>
            <a:ext cx="10515600" cy="5193185"/>
          </a:xfrm>
        </p:spPr>
        <p:txBody>
          <a:bodyPr/>
          <a:lstStyle/>
          <a:p>
            <a:pPr marL="0" indent="0">
              <a:lnSpc>
                <a:spcPct val="105000"/>
              </a:lnSpc>
              <a:spcBef>
                <a:spcPct val="0"/>
              </a:spcBef>
              <a:buClr>
                <a:srgbClr val="00CC00"/>
              </a:buClr>
              <a:buSzPct val="50000"/>
              <a:buNone/>
              <a:defRPr/>
            </a:pPr>
            <a:r>
              <a:rPr lang="zh-CN" altLang="en-US" sz="3000" dirty="0">
                <a:latin typeface="Times New Roman" panose="02020603050405020304" pitchFamily="18" charset="0"/>
              </a:rPr>
              <a:t>自顶向下，逐步求精</a:t>
            </a:r>
            <a:endParaRPr lang="en-US" altLang="zh-CN" sz="3000" dirty="0">
              <a:latin typeface="Times New Roman" panose="02020603050405020304" pitchFamily="18" charset="0"/>
            </a:endParaRPr>
          </a:p>
        </p:txBody>
      </p:sp>
      <p:sp>
        <p:nvSpPr>
          <p:cNvPr id="119815" name="Rectangle 8"/>
          <p:cNvSpPr>
            <a:spLocks noChangeArrowheads="1"/>
          </p:cNvSpPr>
          <p:nvPr/>
        </p:nvSpPr>
        <p:spPr bwMode="auto">
          <a:xfrm>
            <a:off x="407368" y="1556792"/>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事例学习：</a:t>
            </a:r>
            <a:r>
              <a:rPr kumimoji="0" lang="zh-CN" altLang="en-US" sz="2400" dirty="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明确问题：</a:t>
            </a:r>
            <a:r>
              <a:rPr kumimoji="0" lang="zh-CN" altLang="en-US" sz="2400" dirty="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解决方案：</a:t>
            </a:r>
            <a:r>
              <a:rPr kumimoji="0" lang="zh-CN" altLang="en-US" sz="2400" dirty="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算法框架：</a:t>
            </a:r>
            <a:r>
              <a:rPr kumimoji="0" lang="zh-CN" altLang="en-US" sz="2400" dirty="0">
                <a:latin typeface="Times New Roman" panose="02020603050405020304" pitchFamily="18" charset="0"/>
                <a:ea typeface="仿宋_GB2312" pitchFamily="49" charset="-122"/>
              </a:rPr>
              <a:t/>
            </a:r>
            <a:br>
              <a:rPr kumimoji="0" lang="zh-CN" altLang="en-US" sz="2400" dirty="0">
                <a:latin typeface="Times New Roman" panose="02020603050405020304" pitchFamily="18" charset="0"/>
                <a:ea typeface="仿宋_GB2312" pitchFamily="49" charset="-122"/>
              </a:rPr>
            </a:br>
            <a:r>
              <a:rPr kumimoji="0" lang="zh-CN" altLang="en-US" sz="2400" dirty="0">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a:t>
            </a:r>
            <a:r>
              <a:rPr kumimoji="0" lang="zh-CN" altLang="en-US" sz="2400" dirty="0">
                <a:solidFill>
                  <a:srgbClr val="CC0000"/>
                </a:solidFill>
                <a:latin typeface="Times New Roman" panose="02020603050405020304" pitchFamily="18" charset="0"/>
                <a:ea typeface="仿宋_GB2312" pitchFamily="49" charset="-122"/>
              </a:rPr>
              <a:t>趟从</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检查到</a:t>
            </a:r>
            <a:r>
              <a:rPr kumimoji="0" lang="en-US" altLang="zh-CN" sz="2400" dirty="0">
                <a:solidFill>
                  <a:srgbClr val="CC0000"/>
                </a:solidFill>
                <a:latin typeface="Times New Roman" panose="02020603050405020304" pitchFamily="18" charset="0"/>
                <a:ea typeface="仿宋_GB2312" pitchFamily="49" charset="-122"/>
              </a:rPr>
              <a:t>a[n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endParaRPr kumimoji="0" lang="en-US" altLang="zh-CN" sz="2400" dirty="0" smtClean="0">
              <a:solidFill>
                <a:srgbClr val="CC0000"/>
              </a:solidFill>
              <a:latin typeface="Times New Roman" panose="02020603050405020304" pitchFamily="18" charset="0"/>
              <a:ea typeface="仿宋_GB2312" pitchFamily="49" charset="-122"/>
            </a:endParaRPr>
          </a:p>
          <a:p>
            <a:pPr marL="0" indent="0">
              <a:lnSpc>
                <a:spcPct val="110000"/>
              </a:lnSpc>
              <a:spcBef>
                <a:spcPct val="0"/>
              </a:spcBef>
              <a:buClr>
                <a:srgbClr val="800080"/>
              </a:buClr>
              <a:buSzPct val="50000"/>
              <a:buNone/>
            </a:pP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    for </a:t>
            </a:r>
            <a:r>
              <a:rPr kumimoji="0" lang="en-US" altLang="zh-CN" sz="2400" dirty="0">
                <a:solidFill>
                  <a:srgbClr val="CC0000"/>
                </a:solidFill>
                <a:latin typeface="Times New Roman" panose="02020603050405020304" pitchFamily="18" charset="0"/>
                <a:ea typeface="仿宋_GB2312" pitchFamily="49" charset="-122"/>
              </a:rPr>
              <a:t>(</a:t>
            </a:r>
            <a:r>
              <a:rPr kumimoji="0" lang="en-US" altLang="zh-CN" sz="2400" dirty="0" err="1">
                <a:solidFill>
                  <a:srgbClr val="CC0000"/>
                </a:solidFill>
                <a:latin typeface="Times New Roman" panose="02020603050405020304" pitchFamily="18" charset="0"/>
                <a:ea typeface="仿宋_GB2312" pitchFamily="49" charset="-122"/>
              </a:rPr>
              <a:t>int</a:t>
            </a: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0;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&lt; 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a:t>
            </a:r>
            <a:r>
              <a:rPr kumimoji="0" lang="en-US" altLang="zh-CN" sz="2400" dirty="0" smtClean="0">
                <a:solidFill>
                  <a:srgbClr val="CC0000"/>
                </a:solidFill>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
            </a:r>
            <a:br>
              <a:rPr kumimoji="0" lang="en-US" altLang="zh-CN" sz="2400" dirty="0">
                <a:solidFill>
                  <a:srgbClr val="CC0000"/>
                </a:solidFill>
                <a:latin typeface="Times New Roman" panose="02020603050405020304" pitchFamily="18" charset="0"/>
                <a:ea typeface="仿宋_GB2312" pitchFamily="49" charset="-122"/>
              </a:rPr>
            </a:br>
            <a:r>
              <a:rPr kumimoji="0" lang="en-US" altLang="zh-CN" sz="2400" dirty="0">
                <a:solidFill>
                  <a:srgbClr val="CC0000"/>
                </a:solidFill>
                <a:latin typeface="Times New Roman" panose="02020603050405020304" pitchFamily="18" charset="0"/>
                <a:ea typeface="仿宋_GB2312" pitchFamily="49" charset="-122"/>
              </a:rPr>
              <a:t>	 </a:t>
            </a:r>
            <a:r>
              <a:rPr kumimoji="0" lang="zh-CN" altLang="en-US" sz="2400" dirty="0">
                <a:solidFill>
                  <a:srgbClr val="CC0000"/>
                </a:solidFill>
                <a:latin typeface="Times New Roman" panose="02020603050405020304" pitchFamily="18" charset="0"/>
                <a:ea typeface="仿宋_GB2312" pitchFamily="49" charset="-122"/>
              </a:rPr>
              <a:t>若最小整数在</a:t>
            </a:r>
            <a:r>
              <a:rPr kumimoji="0" lang="en-US" altLang="zh-CN" sz="2400" dirty="0">
                <a:solidFill>
                  <a:srgbClr val="CC0000"/>
                </a:solidFill>
                <a:latin typeface="Times New Roman" panose="02020603050405020304" pitchFamily="18" charset="0"/>
                <a:ea typeface="仿宋_GB2312" pitchFamily="49" charset="-122"/>
              </a:rPr>
              <a:t>a[k], </a:t>
            </a:r>
            <a:r>
              <a:rPr kumimoji="0" lang="zh-CN" altLang="en-US" sz="2400" dirty="0">
                <a:solidFill>
                  <a:srgbClr val="CC0000"/>
                </a:solidFill>
                <a:latin typeface="Times New Roman" panose="02020603050405020304" pitchFamily="18" charset="0"/>
                <a:ea typeface="仿宋_GB2312" pitchFamily="49" charset="-122"/>
              </a:rPr>
              <a:t>交换</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与</a:t>
            </a:r>
            <a:r>
              <a:rPr kumimoji="0" lang="en-US" altLang="zh-CN" sz="2400" dirty="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400" dirty="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细化程序：</a:t>
            </a:r>
            <a:r>
              <a:rPr kumimoji="0" lang="zh-CN" altLang="en-US" sz="2400" dirty="0">
                <a:latin typeface="Times New Roman" panose="02020603050405020304" pitchFamily="18" charset="0"/>
                <a:ea typeface="仿宋_GB2312" pitchFamily="49" charset="-122"/>
              </a:rPr>
              <a:t>程序 </a:t>
            </a:r>
            <a:r>
              <a:rPr kumimoji="0" lang="en-US" altLang="zh-CN" sz="2400" dirty="0" err="1">
                <a:solidFill>
                  <a:srgbClr val="FF0000"/>
                </a:solidFill>
                <a:latin typeface="Times New Roman" panose="02020603050405020304" pitchFamily="18" charset="0"/>
                <a:ea typeface="仿宋_GB2312" pitchFamily="49" charset="-122"/>
              </a:rPr>
              <a:t>SelectSort</a:t>
            </a:r>
            <a:r>
              <a:rPr kumimoji="0" lang="en-US" altLang="zh-CN" sz="2400" dirty="0">
                <a:solidFill>
                  <a:srgbClr val="FF0000"/>
                </a:solidFill>
                <a:latin typeface="Times New Roman" panose="02020603050405020304" pitchFamily="18" charset="0"/>
                <a:ea typeface="仿宋_GB2312" pitchFamily="49" charset="-122"/>
              </a:rPr>
              <a:t> </a:t>
            </a:r>
            <a:endParaRPr kumimoji="0" lang="en-US" altLang="zh-CN" sz="2400" dirty="0">
              <a:latin typeface="Times New Roman" panose="02020603050405020304" pitchFamily="18" charset="0"/>
              <a:ea typeface="仿宋_GB2312" pitchFamily="49" charset="-122"/>
            </a:endParaRPr>
          </a:p>
        </p:txBody>
      </p:sp>
      <p:sp>
        <p:nvSpPr>
          <p:cNvPr id="9" name="Text Box 2"/>
          <p:cNvSpPr txBox="1">
            <a:spLocks noChangeArrowheads="1"/>
          </p:cNvSpPr>
          <p:nvPr/>
        </p:nvSpPr>
        <p:spPr bwMode="auto">
          <a:xfrm>
            <a:off x="6276422" y="1556792"/>
            <a:ext cx="5915578" cy="36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dirty="0"/>
              <a:t> </a:t>
            </a:r>
            <a:r>
              <a:rPr lang="en-US" altLang="zh-CN" sz="2000" dirty="0">
                <a:solidFill>
                  <a:srgbClr val="000099"/>
                </a:solidFill>
              </a:rPr>
              <a:t>void </a:t>
            </a:r>
            <a:r>
              <a:rPr lang="en-US" altLang="zh-CN" sz="2000" dirty="0" err="1">
                <a:solidFill>
                  <a:srgbClr val="000099"/>
                </a:solidFill>
              </a:rPr>
              <a:t>selectSort</a:t>
            </a:r>
            <a:r>
              <a:rPr lang="en-US" altLang="zh-CN" sz="2000" dirty="0">
                <a:solidFill>
                  <a:srgbClr val="000099"/>
                </a:solidFill>
              </a:rPr>
              <a:t> (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const</a:t>
            </a: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n ) {</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对</a:t>
            </a:r>
            <a:r>
              <a:rPr lang="en-US" altLang="zh-CN" sz="2000" dirty="0">
                <a:solidFill>
                  <a:srgbClr val="CC0000"/>
                </a:solidFill>
                <a:ea typeface="+mn-ea"/>
                <a:cs typeface="Times New Roman" panose="02020603050405020304" pitchFamily="18" charset="0"/>
              </a:rPr>
              <a:t>n</a:t>
            </a:r>
            <a:r>
              <a:rPr lang="zh-CN" altLang="en-US" sz="2000" dirty="0">
                <a:solidFill>
                  <a:srgbClr val="CC0000"/>
                </a:solidFill>
                <a:ea typeface="+mn-ea"/>
                <a:cs typeface="Times New Roman" panose="02020603050405020304" pitchFamily="18" charset="0"/>
              </a:rPr>
              <a:t>个整数</a:t>
            </a:r>
            <a:r>
              <a:rPr lang="en-US" altLang="zh-CN" sz="2000" dirty="0">
                <a:solidFill>
                  <a:srgbClr val="CC0000"/>
                </a:solidFill>
                <a:ea typeface="+mn-ea"/>
                <a:cs typeface="Times New Roman" panose="02020603050405020304" pitchFamily="18" charset="0"/>
              </a:rPr>
              <a:t>a[0],a[1],…,a[n-1]</a:t>
            </a:r>
            <a:r>
              <a:rPr lang="zh-CN" altLang="en-US" sz="2000" dirty="0">
                <a:solidFill>
                  <a:srgbClr val="CC0000"/>
                </a:solidFill>
                <a:ea typeface="+mn-ea"/>
                <a:cs typeface="Times New Roman" panose="02020603050405020304" pitchFamily="18" charset="0"/>
              </a:rPr>
              <a:t>按递增顺序排序</a:t>
            </a:r>
            <a:endParaRPr lang="zh-CN" altLang="en-US" sz="2000" dirty="0">
              <a:solidFill>
                <a:srgbClr val="000099"/>
              </a:solidFill>
              <a:ea typeface="+mn-ea"/>
              <a:cs typeface="Times New Roman" panose="02020603050405020304" pitchFamily="18" charset="0"/>
            </a:endParaRPr>
          </a:p>
          <a:p>
            <a:pPr>
              <a:lnSpc>
                <a:spcPct val="110000"/>
              </a:lnSpc>
              <a:defRPr/>
            </a:pPr>
            <a:r>
              <a:rPr lang="zh-CN" altLang="en-US" sz="2000" dirty="0">
                <a:solidFill>
                  <a:srgbClr val="000099"/>
                </a:solidFill>
              </a:rPr>
              <a:t>       </a:t>
            </a:r>
            <a:r>
              <a:rPr lang="en-US" altLang="zh-CN" sz="2000" dirty="0">
                <a:solidFill>
                  <a:srgbClr val="000099"/>
                </a:solidFill>
              </a:rPr>
              <a:t>for ( </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n</a:t>
            </a:r>
            <a:r>
              <a:rPr lang="en-US" altLang="zh-CN" sz="2000" dirty="0">
                <a:solidFill>
                  <a:srgbClr val="000099"/>
                </a:solidFill>
                <a:latin typeface="隶书" panose="02010509060101010101" pitchFamily="49" charset="-122"/>
                <a:ea typeface="隶书" panose="02010509060101010101" pitchFamily="49" charset="-122"/>
              </a:rPr>
              <a:t>-</a:t>
            </a:r>
            <a:r>
              <a:rPr lang="en-US" altLang="zh-CN" sz="2000" dirty="0">
                <a:solidFill>
                  <a:srgbClr val="000099"/>
                </a:solidFill>
              </a:rPr>
              <a:t>1; </a:t>
            </a:r>
            <a:r>
              <a:rPr lang="en-US" altLang="zh-CN" sz="2000" dirty="0" err="1">
                <a:solidFill>
                  <a:srgbClr val="000099"/>
                </a:solidFill>
              </a:rPr>
              <a:t>i</a:t>
            </a:r>
            <a:r>
              <a:rPr lang="en-US" altLang="zh-CN" sz="2000" dirty="0">
                <a:solidFill>
                  <a:srgbClr val="000099"/>
                </a:solidFill>
              </a:rPr>
              <a:t>++ )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k = </a:t>
            </a:r>
            <a:r>
              <a:rPr lang="en-US" altLang="zh-CN" sz="2000" dirty="0" err="1">
                <a:solidFill>
                  <a:srgbClr val="000099"/>
                </a:solidFill>
              </a:rPr>
              <a:t>i</a:t>
            </a:r>
            <a:r>
              <a:rPr lang="en-US" altLang="zh-CN" sz="2000" dirty="0">
                <a:solidFill>
                  <a:srgbClr val="000099"/>
                </a:solidFill>
              </a:rPr>
              <a:t>;</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从</a:t>
            </a:r>
            <a:r>
              <a:rPr lang="en-US" altLang="zh-CN" sz="2000" dirty="0">
                <a:solidFill>
                  <a:srgbClr val="CC0000"/>
                </a:solidFill>
                <a:ea typeface="+mn-ea"/>
                <a:cs typeface="Times New Roman" panose="02020603050405020304" pitchFamily="18" charset="0"/>
              </a:rPr>
              <a:t>a[</a:t>
            </a:r>
            <a:r>
              <a:rPr lang="en-US" altLang="zh-CN" sz="2000" dirty="0" err="1">
                <a:solidFill>
                  <a:srgbClr val="CC0000"/>
                </a:solidFill>
                <a:ea typeface="+mn-ea"/>
                <a:cs typeface="Times New Roman" panose="02020603050405020304" pitchFamily="18" charset="0"/>
              </a:rPr>
              <a:t>i</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查到</a:t>
            </a:r>
            <a:r>
              <a:rPr lang="en-US" altLang="zh-CN" sz="2000" dirty="0">
                <a:solidFill>
                  <a:srgbClr val="CC0000"/>
                </a:solidFill>
                <a:ea typeface="+mn-ea"/>
                <a:cs typeface="Times New Roman" panose="02020603050405020304" pitchFamily="18" charset="0"/>
              </a:rPr>
              <a:t>a[n-1], </a:t>
            </a:r>
            <a:r>
              <a:rPr lang="zh-CN" altLang="en-US" sz="2000" dirty="0">
                <a:solidFill>
                  <a:srgbClr val="CC0000"/>
                </a:solidFill>
                <a:ea typeface="+mn-ea"/>
                <a:cs typeface="Times New Roman" panose="02020603050405020304" pitchFamily="18" charset="0"/>
              </a:rPr>
              <a:t>找最小整数</a:t>
            </a:r>
            <a:r>
              <a:rPr lang="en-US" altLang="zh-CN" sz="2000" dirty="0">
                <a:solidFill>
                  <a:srgbClr val="CC0000"/>
                </a:solidFill>
                <a:ea typeface="+mn-ea"/>
                <a:cs typeface="Times New Roman" panose="02020603050405020304" pitchFamily="18" charset="0"/>
              </a:rPr>
              <a:t>, </a:t>
            </a:r>
            <a:r>
              <a:rPr lang="zh-CN" altLang="en-US" sz="2000" dirty="0">
                <a:solidFill>
                  <a:srgbClr val="CC0000"/>
                </a:solidFill>
                <a:ea typeface="+mn-ea"/>
                <a:cs typeface="Times New Roman" panose="02020603050405020304" pitchFamily="18" charset="0"/>
              </a:rPr>
              <a:t>在</a:t>
            </a:r>
            <a:r>
              <a:rPr lang="en-US" altLang="zh-CN" sz="2000" dirty="0">
                <a:solidFill>
                  <a:srgbClr val="CC0000"/>
                </a:solidFill>
                <a:ea typeface="+mn-ea"/>
                <a:cs typeface="Times New Roman" panose="02020603050405020304" pitchFamily="18" charset="0"/>
              </a:rPr>
              <a:t>a[k]</a:t>
            </a:r>
          </a:p>
          <a:p>
            <a:pPr>
              <a:lnSpc>
                <a:spcPct val="110000"/>
              </a:lnSpc>
              <a:defRPr/>
            </a:pPr>
            <a:r>
              <a:rPr lang="en-US" altLang="zh-CN" sz="2000" dirty="0">
                <a:solidFill>
                  <a:srgbClr val="000099"/>
                </a:solidFill>
              </a:rPr>
              <a:t>            for ( </a:t>
            </a:r>
            <a:r>
              <a:rPr lang="en-US" altLang="zh-CN" sz="2000" dirty="0" err="1">
                <a:solidFill>
                  <a:srgbClr val="000099"/>
                </a:solidFill>
              </a:rPr>
              <a:t>int</a:t>
            </a:r>
            <a:r>
              <a:rPr lang="en-US" altLang="zh-CN" sz="2000" dirty="0">
                <a:solidFill>
                  <a:srgbClr val="000099"/>
                </a:solidFill>
              </a:rPr>
              <a:t> j = i+1; j &lt; n; j++ )</a:t>
            </a:r>
          </a:p>
          <a:p>
            <a:pPr>
              <a:lnSpc>
                <a:spcPct val="110000"/>
              </a:lnSpc>
              <a:defRPr/>
            </a:pPr>
            <a:r>
              <a:rPr lang="en-US" altLang="zh-CN" sz="2000" dirty="0">
                <a:solidFill>
                  <a:srgbClr val="000099"/>
                </a:solidFill>
              </a:rPr>
              <a:t> 	     if ( a[j] &lt; a[k] ) k = j;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temp = a[</a:t>
            </a:r>
            <a:r>
              <a:rPr lang="en-US" altLang="zh-CN" sz="2000" dirty="0" err="1">
                <a:solidFill>
                  <a:srgbClr val="000099"/>
                </a:solidFill>
              </a:rPr>
              <a:t>i</a:t>
            </a:r>
            <a:r>
              <a:rPr lang="en-US" altLang="zh-CN" sz="2000" dirty="0">
                <a:solidFill>
                  <a:srgbClr val="000099"/>
                </a:solidFill>
              </a:rPr>
              <a:t>];  a[</a:t>
            </a:r>
            <a:r>
              <a:rPr lang="en-US" altLang="zh-CN" sz="2000" dirty="0" err="1">
                <a:solidFill>
                  <a:srgbClr val="000099"/>
                </a:solidFill>
              </a:rPr>
              <a:t>i</a:t>
            </a:r>
            <a:r>
              <a:rPr lang="en-US" altLang="zh-CN" sz="2000" dirty="0">
                <a:solidFill>
                  <a:srgbClr val="000099"/>
                </a:solidFill>
              </a:rPr>
              <a:t>] = a[k];   a[k] = temp;</a:t>
            </a:r>
          </a:p>
          <a:p>
            <a:pPr>
              <a:lnSpc>
                <a:spcPct val="110000"/>
              </a:lnSpc>
              <a:defRPr/>
            </a:pPr>
            <a:r>
              <a:rPr lang="en-US" altLang="zh-CN" sz="2000" dirty="0">
                <a:solidFill>
                  <a:srgbClr val="000099"/>
                </a:solidFill>
              </a:rPr>
              <a:t>      }</a:t>
            </a:r>
          </a:p>
          <a:p>
            <a:pPr>
              <a:lnSpc>
                <a:spcPct val="110000"/>
              </a:lnSpc>
              <a:defRPr/>
            </a:pPr>
            <a:r>
              <a:rPr lang="en-US" altLang="zh-CN" sz="2000" dirty="0">
                <a:solidFill>
                  <a:srgbClr val="000099"/>
                </a:solidFill>
              </a:rPr>
              <a:t> }</a:t>
            </a:r>
            <a:r>
              <a:rPr lang="en-US" altLang="zh-CN" sz="2000" dirty="0"/>
              <a:t>	</a:t>
            </a:r>
            <a:r>
              <a:rPr lang="en-US" altLang="zh-CN" dirty="0"/>
              <a:t>				</a:t>
            </a:r>
          </a:p>
        </p:txBody>
      </p:sp>
      <p:cxnSp>
        <p:nvCxnSpPr>
          <p:cNvPr id="4" name="直接连接符 3"/>
          <p:cNvCxnSpPr/>
          <p:nvPr/>
        </p:nvCxnSpPr>
        <p:spPr>
          <a:xfrm>
            <a:off x="6168008" y="1052736"/>
            <a:ext cx="0" cy="532859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p:txBody>
          <a:bodyPr/>
          <a:lstStyle/>
          <a:p>
            <a:pPr>
              <a:defRPr/>
            </a:pPr>
            <a:r>
              <a:rPr lang="zh-CN" altLang="en-US" dirty="0" smtClean="0">
                <a:cs typeface="+mn-cs"/>
              </a:rPr>
              <a:t>评价</a:t>
            </a:r>
            <a:r>
              <a:rPr lang="zh-CN" altLang="en-US" dirty="0">
                <a:cs typeface="+mn-cs"/>
              </a:rPr>
              <a:t>算法好坏的标准</a:t>
            </a:r>
          </a:p>
          <a:p>
            <a:pPr marL="344478" lvl="1" indent="0">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defRPr/>
            </a:pPr>
            <a:r>
              <a:rPr lang="zh-CN" altLang="en-US" dirty="0" smtClean="0">
                <a:cs typeface="+mn-cs"/>
              </a:rPr>
              <a:t>该</a:t>
            </a:r>
            <a:r>
              <a:rPr lang="zh-CN" altLang="en-US" dirty="0">
                <a:cs typeface="+mn-cs"/>
              </a:rPr>
              <a:t>算法是易读、易编码、可调试</a:t>
            </a:r>
          </a:p>
          <a:p>
            <a:pPr lvl="1">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defRPr/>
            </a:pPr>
            <a:r>
              <a:rPr lang="zh-CN" altLang="en-US" dirty="0" smtClean="0">
                <a:cs typeface="+mn-cs"/>
              </a:rPr>
              <a:t>评价</a:t>
            </a:r>
            <a:r>
              <a:rPr lang="zh-CN" altLang="en-US" dirty="0">
                <a:cs typeface="+mn-cs"/>
              </a:rPr>
              <a:t>方法</a:t>
            </a:r>
          </a:p>
          <a:p>
            <a:pPr lvl="1">
              <a:defRPr/>
            </a:pPr>
            <a:r>
              <a:rPr lang="zh-CN" altLang="en-US" dirty="0" smtClean="0">
                <a:cs typeface="+mn-cs"/>
              </a:rPr>
              <a:t>实验</a:t>
            </a:r>
            <a:r>
              <a:rPr lang="zh-CN" altLang="en-US" dirty="0">
                <a:cs typeface="+mn-cs"/>
              </a:rPr>
              <a:t>方法（运行程序）</a:t>
            </a:r>
          </a:p>
          <a:p>
            <a:pPr lvl="1">
              <a:defRPr/>
            </a:pPr>
            <a:r>
              <a:rPr lang="zh-CN" altLang="en-US" dirty="0" smtClean="0">
                <a:cs typeface="+mn-cs"/>
              </a:rPr>
              <a:t>算法</a:t>
            </a:r>
            <a:r>
              <a:rPr lang="zh-CN" altLang="en-US" dirty="0">
                <a:cs typeface="+mn-cs"/>
              </a:rPr>
              <a:t>的渐进分析，简称算法分析</a:t>
            </a:r>
          </a:p>
          <a:p>
            <a:pPr lvl="2">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9120192" y="1412879"/>
            <a:ext cx="1368425" cy="792163"/>
          </a:xfrm>
          <a:prstGeom prst="wedgeRectCallout">
            <a:avLst>
              <a:gd name="adj1" fmla="val -42423"/>
              <a:gd name="adj2" fmla="val 63456"/>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56328" name="Rectangle 8"/>
          <p:cNvSpPr>
            <a:spLocks noChangeArrowheads="1"/>
          </p:cNvSpPr>
          <p:nvPr/>
        </p:nvSpPr>
        <p:spPr bwMode="auto">
          <a:xfrm>
            <a:off x="1631504" y="1182519"/>
            <a:ext cx="8208963"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dirty="0">
                <a:latin typeface="Times New Roman" panose="02020603050405020304" pitchFamily="18" charset="0"/>
              </a:rPr>
              <a:t>对一个算法要作出全面的分析可分成两个阶段进行，即</a:t>
            </a:r>
            <a:r>
              <a:rPr kumimoji="0" lang="zh-CN" altLang="en-US" sz="2800" dirty="0">
                <a:solidFill>
                  <a:schemeClr val="tx2"/>
                </a:solidFill>
                <a:latin typeface="Times New Roman" panose="02020603050405020304" pitchFamily="18" charset="0"/>
              </a:rPr>
              <a:t>事前分析</a:t>
            </a:r>
            <a:r>
              <a:rPr kumimoji="0" lang="zh-CN" altLang="en-US" sz="2800" dirty="0">
                <a:latin typeface="Times New Roman" panose="02020603050405020304" pitchFamily="18" charset="0"/>
              </a:rPr>
              <a:t>和</a:t>
            </a:r>
            <a:r>
              <a:rPr kumimoji="0" lang="zh-CN" altLang="en-US" sz="2800" dirty="0">
                <a:solidFill>
                  <a:schemeClr val="tx2"/>
                </a:solidFill>
                <a:latin typeface="Times New Roman" panose="02020603050405020304" pitchFamily="18" charset="0"/>
              </a:rPr>
              <a:t>事后测试</a:t>
            </a:r>
          </a:p>
          <a:p>
            <a:pPr>
              <a:lnSpc>
                <a:spcPct val="105000"/>
              </a:lnSpc>
              <a:buClr>
                <a:srgbClr val="800080"/>
              </a:buClr>
              <a:buSzPct val="55000"/>
              <a:defRPr/>
            </a:pPr>
            <a:r>
              <a:rPr kumimoji="0" lang="zh-CN" altLang="en-US" sz="2800" dirty="0">
                <a:solidFill>
                  <a:schemeClr val="tx2"/>
                </a:solidFill>
                <a:latin typeface="Times New Roman" panose="02020603050405020304" pitchFamily="18" charset="0"/>
              </a:rPr>
              <a:t>事前分析（估算）</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求出该算法的一个时间、空间界限函数。</a:t>
            </a:r>
            <a:endParaRPr kumimoji="0" lang="zh-CN" altLang="en-US" sz="2800" dirty="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dirty="0">
                <a:solidFill>
                  <a:schemeClr val="tx2"/>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dirty="0">
              <a:effectLst>
                <a:outerShdw blurRad="38100" dist="38100" dir="2700000" algn="tl">
                  <a:srgbClr val="C0C0C0"/>
                </a:outerShdw>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5076" y="1196752"/>
            <a:ext cx="9183876"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算法的事前分析 </a:t>
            </a:r>
          </a:p>
        </p:txBody>
      </p:sp>
      <p:sp>
        <p:nvSpPr>
          <p:cNvPr id="124930" name="内容占位符 2"/>
          <p:cNvSpPr>
            <a:spLocks noGrp="1"/>
          </p:cNvSpPr>
          <p:nvPr>
            <p:ph idx="1"/>
          </p:nvPr>
        </p:nvSpPr>
        <p:spPr>
          <a:xfrm>
            <a:off x="838200" y="1268760"/>
            <a:ext cx="10515600" cy="4908203"/>
          </a:xfrm>
        </p:spPr>
        <p:txBody>
          <a:bodyPr/>
          <a:lstStyle/>
          <a:p>
            <a:r>
              <a:rPr lang="zh-CN" altLang="en-US" dirty="0" smtClean="0">
                <a:solidFill>
                  <a:srgbClr val="FF0000"/>
                </a:solidFill>
                <a:latin typeface="楷体_GB2312" pitchFamily="49" charset="-122"/>
              </a:rPr>
              <a:t>时间复杂度 </a:t>
            </a:r>
            <a:r>
              <a:rPr kumimoji="1" lang="en-US" altLang="zh-CN"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dirty="0" smtClean="0">
              <a:solidFill>
                <a:srgbClr val="FF0000"/>
              </a:solidFill>
              <a:latin typeface="楷体_GB2312" pitchFamily="49" charset="-122"/>
            </a:endParaRPr>
          </a:p>
          <a:p>
            <a:endParaRPr lang="en-US" altLang="zh-CN" dirty="0" smtClean="0">
              <a:solidFill>
                <a:srgbClr val="FF0000"/>
              </a:solidFill>
              <a:latin typeface="楷体_GB2312" pitchFamily="49" charset="-122"/>
            </a:endParaRPr>
          </a:p>
          <a:p>
            <a:r>
              <a:rPr lang="zh-CN" altLang="en-US" dirty="0" smtClean="0">
                <a:solidFill>
                  <a:srgbClr val="FF0000"/>
                </a:solidFill>
                <a:latin typeface="楷体_GB2312" pitchFamily="49" charset="-122"/>
              </a:rPr>
              <a:t>空间复杂度 </a:t>
            </a:r>
            <a:r>
              <a:rPr kumimoji="1" lang="en-US" altLang="zh-CN" dirty="0" smtClean="0">
                <a:solidFill>
                  <a:srgbClr val="0000CC"/>
                </a:solidFill>
                <a:latin typeface="Times New Roman" panose="02020603050405020304" pitchFamily="18" charset="0"/>
                <a:ea typeface="黑体" panose="02010609060101010101" pitchFamily="49" charset="-122"/>
              </a:rPr>
              <a:t>(Space Complexity)</a:t>
            </a:r>
            <a:endParaRPr lang="zh-CN" altLang="en-US"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8" name="Text Box 8"/>
          <p:cNvSpPr txBox="1">
            <a:spLocks noChangeArrowheads="1"/>
          </p:cNvSpPr>
          <p:nvPr/>
        </p:nvSpPr>
        <p:spPr bwMode="auto">
          <a:xfrm>
            <a:off x="2424115" y="1296989"/>
            <a:ext cx="575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2566991" y="1844678"/>
            <a:ext cx="280035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2581277" y="2352678"/>
            <a:ext cx="2649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2574929" y="2855916"/>
            <a:ext cx="3305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2581280" y="3360741"/>
            <a:ext cx="46656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2578103" y="3863978"/>
            <a:ext cx="42370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2135189" y="4605339"/>
            <a:ext cx="8064500" cy="1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a:latin typeface="Times New Roman" panose="02020603050405020304" pitchFamily="18" charset="0"/>
              </a:rPr>
              <a:t>        </a:t>
            </a:r>
            <a:r>
              <a:rPr lang="zh-CN" altLang="en-US" sz="2600">
                <a:latin typeface="Times New Roman" panose="02020603050405020304" pitchFamily="18" charset="0"/>
              </a:rPr>
              <a:t>显然，若不考虑机器硬、软件因素，可以认为一个特定</a:t>
            </a:r>
            <a:r>
              <a:rPr lang="zh-CN" altLang="en-US" sz="2600">
                <a:solidFill>
                  <a:srgbClr val="0000CC"/>
                </a:solidFill>
                <a:latin typeface="Times New Roman" panose="02020603050405020304" pitchFamily="18" charset="0"/>
              </a:rPr>
              <a:t>算法的“运行工作量”</a:t>
            </a:r>
            <a:r>
              <a:rPr lang="zh-CN" altLang="en-US" sz="2600">
                <a:latin typeface="Times New Roman" panose="02020603050405020304" pitchFamily="18" charset="0"/>
              </a:rPr>
              <a:t>的大小，只依赖于问题的规模，即它是</a:t>
            </a:r>
            <a:r>
              <a:rPr lang="zh-CN" altLang="en-US" sz="2600">
                <a:solidFill>
                  <a:srgbClr val="0000CC"/>
                </a:solidFill>
                <a:latin typeface="Times New Roman" panose="02020603050405020304" pitchFamily="18" charset="0"/>
                <a:ea typeface="黑体" panose="02010609060101010101" pitchFamily="49" charset="-122"/>
              </a:rPr>
              <a:t>问题规模的函数</a:t>
            </a:r>
            <a:r>
              <a:rPr lang="zh-CN" altLang="en-US" sz="26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p:txBody>
          <a:bodyPr/>
          <a:lstStyle/>
          <a:p>
            <a:pPr marL="0" indent="0">
              <a:buNone/>
              <a:defRPr/>
            </a:pPr>
            <a:r>
              <a:rPr lang="zh-CN" altLang="en-US" sz="2400" dirty="0"/>
              <a:t>例如，	“求</a:t>
            </a:r>
            <a:r>
              <a:rPr lang="en-US" altLang="zh-CN" sz="2400" dirty="0"/>
              <a:t>1</a:t>
            </a:r>
            <a:r>
              <a:rPr lang="zh-CN" altLang="en-US" sz="2400" dirty="0"/>
              <a:t>到</a:t>
            </a:r>
            <a:r>
              <a:rPr lang="en-US" altLang="zh-CN" sz="2400" dirty="0"/>
              <a:t>100</a:t>
            </a:r>
            <a:r>
              <a:rPr lang="zh-CN" altLang="en-US" sz="2400" dirty="0"/>
              <a:t>的所有素数之和”</a:t>
            </a:r>
          </a:p>
          <a:p>
            <a:pPr marL="0" indent="0">
              <a:buNone/>
              <a:defRPr/>
            </a:pPr>
            <a:r>
              <a:rPr lang="zh-CN" altLang="en-US" sz="2400" dirty="0"/>
              <a:t>				与</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1000</a:t>
            </a:r>
            <a:r>
              <a:rPr lang="zh-CN" altLang="en-US" sz="2400" dirty="0"/>
              <a:t>的所有素数之和”</a:t>
            </a:r>
          </a:p>
          <a:p>
            <a:pPr marL="0" indent="0">
              <a:buNone/>
              <a:defRPr/>
            </a:pPr>
            <a:r>
              <a:rPr lang="zh-CN" altLang="en-US" sz="2400" dirty="0"/>
              <a:t>是</a:t>
            </a:r>
            <a:r>
              <a:rPr lang="zh-CN" altLang="en-US" sz="2400" dirty="0">
                <a:solidFill>
                  <a:srgbClr val="0000FF"/>
                </a:solidFill>
              </a:rPr>
              <a:t>同一类型的问题，但问题的规模不同</a:t>
            </a:r>
            <a:r>
              <a:rPr lang="zh-CN" altLang="en-US" sz="2400" dirty="0"/>
              <a:t>。</a:t>
            </a:r>
          </a:p>
          <a:p>
            <a:pPr>
              <a:defRPr/>
            </a:pPr>
            <a:r>
              <a:rPr lang="zh-CN" altLang="en-US" sz="2400" dirty="0"/>
              <a:t>设</a:t>
            </a:r>
            <a:r>
              <a:rPr lang="en-US" altLang="zh-CN" sz="2400" dirty="0"/>
              <a:t>n</a:t>
            </a:r>
            <a:r>
              <a:rPr lang="zh-CN" altLang="en-US" sz="2400" dirty="0"/>
              <a:t>表示问题的规模（或算法的输入量），则该类问题可抽象地表示为：</a:t>
            </a:r>
          </a:p>
          <a:p>
            <a:pPr marL="0" indent="0">
              <a:buNone/>
              <a:defRPr/>
            </a:pPr>
            <a:r>
              <a:rPr lang="en-US" altLang="zh-CN" sz="2400" dirty="0"/>
              <a:t>		</a:t>
            </a:r>
            <a:r>
              <a:rPr lang="zh-CN" altLang="en-US" sz="2400" dirty="0"/>
              <a:t>“求</a:t>
            </a:r>
            <a:r>
              <a:rPr lang="en-US" altLang="zh-CN" sz="2400" dirty="0"/>
              <a:t>1</a:t>
            </a:r>
            <a:r>
              <a:rPr lang="zh-CN" altLang="en-US" sz="2400" dirty="0"/>
              <a:t>到</a:t>
            </a:r>
            <a:r>
              <a:rPr lang="en-US" altLang="zh-CN" sz="2400" dirty="0"/>
              <a:t>n</a:t>
            </a:r>
            <a:r>
              <a:rPr lang="zh-CN" altLang="en-US" sz="2400" dirty="0"/>
              <a:t>的所有素数之和”。</a:t>
            </a:r>
          </a:p>
          <a:p>
            <a:pPr>
              <a:defRPr/>
            </a:pPr>
            <a:r>
              <a:rPr lang="zh-CN" altLang="en-US" sz="2400" dirty="0"/>
              <a:t>解决同样类型的问题有多种算法，我们需要一种方法来对不同的算法来进行比较。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0443" y="4609233"/>
            <a:ext cx="3178175"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4" y="4877522"/>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142" y="4894981"/>
            <a:ext cx="11525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3000377" y="5833195"/>
            <a:ext cx="11509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5753101" y="6049093"/>
            <a:ext cx="120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a:t>
            </a:r>
          </a:p>
        </p:txBody>
      </p:sp>
      <p:sp>
        <p:nvSpPr>
          <p:cNvPr id="128002"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dirty="0">
                <a:latin typeface="楷体_GB2312" pitchFamily="49" charset="-122"/>
              </a:rPr>
              <a:t>算法的消耗时间：</a:t>
            </a:r>
          </a:p>
          <a:p>
            <a:pPr eaLnBrk="1" hangingPunct="1">
              <a:buFont typeface="Wingdings" panose="05000000000000000000" pitchFamily="2" charset="2"/>
              <a:buNone/>
            </a:pPr>
            <a:r>
              <a:rPr lang="zh-CN" altLang="en-US" dirty="0">
                <a:latin typeface="楷体_GB2312" pitchFamily="49" charset="-122"/>
              </a:rPr>
              <a:t>    算法中每条语句执行时间之和</a:t>
            </a:r>
          </a:p>
          <a:p>
            <a:pPr eaLnBrk="1" hangingPunct="1">
              <a:buFont typeface="Wingdings" panose="05000000000000000000" pitchFamily="2" charset="2"/>
              <a:buNone/>
            </a:pPr>
            <a:endParaRPr lang="zh-CN" altLang="en-US" sz="2000" dirty="0">
              <a:latin typeface="楷体_GB2312" pitchFamily="49" charset="-122"/>
            </a:endParaRPr>
          </a:p>
          <a:p>
            <a:pPr eaLnBrk="1" hangingPunct="1">
              <a:buFont typeface="Wingdings" panose="05000000000000000000" pitchFamily="2" charset="2"/>
              <a:buNone/>
            </a:pPr>
            <a:r>
              <a:rPr lang="zh-CN" altLang="en-US" dirty="0">
                <a:solidFill>
                  <a:srgbClr val="FF3300"/>
                </a:solidFill>
                <a:latin typeface="楷体_GB2312" pitchFamily="49" charset="-122"/>
              </a:rPr>
              <a:t>时间复杂度：</a:t>
            </a:r>
          </a:p>
          <a:p>
            <a:pPr eaLnBrk="1" hangingPunct="1">
              <a:buFont typeface="Wingdings" panose="05000000000000000000" pitchFamily="2" charset="2"/>
              <a:buNone/>
            </a:pPr>
            <a:r>
              <a:rPr lang="zh-CN" altLang="en-US" dirty="0">
                <a:latin typeface="Times New Roman" panose="02020603050405020304" pitchFamily="18" charset="0"/>
              </a:rPr>
              <a:t>        算法中各语句的频度之和</a:t>
            </a:r>
            <a:r>
              <a:rPr lang="en-US" altLang="zh-CN" dirty="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chemeClr val="folHlink"/>
                </a:solidFill>
                <a:latin typeface="Times New Roman" panose="02020603050405020304" pitchFamily="18" charset="0"/>
              </a:rPr>
              <a:t>频度</a:t>
            </a:r>
            <a:r>
              <a:rPr lang="en-US" altLang="zh-CN" sz="2600" dirty="0">
                <a:latin typeface="楷体_GB2312" pitchFamily="49" charset="-122"/>
              </a:rPr>
              <a:t>(</a:t>
            </a:r>
            <a:r>
              <a:rPr lang="en-US" altLang="zh-CN" sz="2600" dirty="0">
                <a:latin typeface="Times New Roman" panose="02020603050405020304" pitchFamily="18" charset="0"/>
              </a:rPr>
              <a:t>Frequency Count</a:t>
            </a:r>
            <a:r>
              <a:rPr lang="en-US" altLang="zh-CN" sz="2600" dirty="0">
                <a:latin typeface="楷体_GB2312" pitchFamily="49" charset="-122"/>
              </a:rPr>
              <a:t>)</a:t>
            </a:r>
            <a:r>
              <a:rPr lang="en-US" altLang="zh-CN" dirty="0">
                <a:latin typeface="Times New Roman" panose="02020603050405020304" pitchFamily="18" charset="0"/>
              </a:rPr>
              <a:t>—</a:t>
            </a:r>
            <a:r>
              <a:rPr lang="zh-CN" altLang="en-US" dirty="0">
                <a:latin typeface="Times New Roman" panose="02020603050405020304" pitchFamily="18" charset="0"/>
              </a:rPr>
              <a:t>语句的执行次数</a:t>
            </a:r>
          </a:p>
          <a:p>
            <a:pPr eaLnBrk="1" hangingPunct="1">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a:solidFill>
                  <a:schemeClr val="folHlink"/>
                </a:solidFill>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dirty="0">
                <a:latin typeface="Times New Roman" panose="02020603050405020304" pitchFamily="18" charset="0"/>
              </a:rPr>
              <a:t>         比</a:t>
            </a:r>
            <a:r>
              <a:rPr kumimoji="1" lang="zh-CN" altLang="en-US" sz="2600" dirty="0">
                <a:latin typeface="Times New Roman" panose="02020603050405020304" pitchFamily="18" charset="0"/>
              </a:rPr>
              <a:t>如：矩阵的阶数、图的顶点个数等。</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sp>
        <p:nvSpPr>
          <p:cNvPr id="129026" name="Rectangle 3"/>
          <p:cNvSpPr>
            <a:spLocks noGrp="1" noChangeArrowheads="1"/>
          </p:cNvSpPr>
          <p:nvPr>
            <p:ph idx="1"/>
          </p:nvPr>
        </p:nvSpPr>
        <p:spPr/>
        <p:txBody>
          <a:bodyPr/>
          <a:lstStyle/>
          <a:p>
            <a:pPr>
              <a:lnSpc>
                <a:spcPct val="105000"/>
              </a:lnSpc>
              <a:spcBef>
                <a:spcPct val="15000"/>
              </a:spcBef>
              <a:buClr>
                <a:srgbClr val="800080"/>
              </a:buClr>
              <a:buSzPct val="50000"/>
            </a:pPr>
            <a:r>
              <a:rPr lang="zh-CN" altLang="en-US" sz="2600" dirty="0">
                <a:latin typeface="Times New Roman" panose="02020603050405020304" pitchFamily="18" charset="0"/>
                <a:ea typeface="仿宋_GB2312" pitchFamily="49" charset="-122"/>
              </a:rPr>
              <a:t>当</a:t>
            </a:r>
            <a:r>
              <a:rPr lang="zh-CN" altLang="en-US" sz="2600" dirty="0">
                <a:latin typeface="Times New Roman" panose="02020603050405020304" pitchFamily="18" charset="0"/>
                <a:cs typeface="Times New Roman" panose="02020603050405020304" pitchFamily="18" charset="0"/>
              </a:rPr>
              <a:t>问题的规模</a:t>
            </a:r>
            <a:r>
              <a:rPr lang="en-US" altLang="zh-CN" sz="2600" dirty="0">
                <a:latin typeface="Times New Roman" panose="02020603050405020304" pitchFamily="18" charset="0"/>
                <a:ea typeface="仿宋_GB2312" pitchFamily="49" charset="-122"/>
              </a:rPr>
              <a:t>n</a:t>
            </a:r>
            <a:r>
              <a:rPr lang="zh-CN" altLang="en-US" sz="2600" dirty="0">
                <a:latin typeface="Times New Roman" panose="02020603050405020304" pitchFamily="18" charset="0"/>
                <a:ea typeface="仿宋_GB2312" pitchFamily="49" charset="-122"/>
              </a:rPr>
              <a:t>趋于无穷大时，把时间复杂度</a:t>
            </a:r>
            <a:r>
              <a:rPr lang="en-US" altLang="zh-CN" sz="2600" dirty="0">
                <a:latin typeface="Times New Roman" panose="02020603050405020304" pitchFamily="18" charset="0"/>
                <a:ea typeface="仿宋_GB2312" pitchFamily="49" charset="-122"/>
              </a:rPr>
              <a:t>T(n)</a:t>
            </a:r>
            <a:r>
              <a:rPr lang="zh-CN" altLang="en-US" sz="2600" dirty="0">
                <a:latin typeface="Times New Roman" panose="02020603050405020304" pitchFamily="18" charset="0"/>
                <a:ea typeface="仿宋_GB2312" pitchFamily="49" charset="-122"/>
              </a:rPr>
              <a:t>的数量级（阶）称为算法的渐进时间复杂度。</a:t>
            </a:r>
            <a:r>
              <a:rPr lang="zh-CN" altLang="en-US" sz="2600" dirty="0">
                <a:latin typeface="Times New Roman" panose="02020603050405020304" pitchFamily="18" charset="0"/>
                <a:cs typeface="Times New Roman" panose="02020603050405020304" pitchFamily="18" charset="0"/>
              </a:rPr>
              <a:t>记为</a:t>
            </a:r>
          </a:p>
          <a:p>
            <a:pPr>
              <a:lnSpc>
                <a:spcPct val="105000"/>
              </a:lnSpc>
              <a:spcBef>
                <a:spcPct val="15000"/>
              </a:spcBef>
              <a:buClr>
                <a:srgbClr val="800080"/>
              </a:buClr>
              <a:buSzPct val="50000"/>
              <a:buFont typeface="Wingdings" panose="05000000000000000000" pitchFamily="2" charset="2"/>
              <a:buNone/>
            </a:pPr>
            <a:r>
              <a:rPr lang="zh-CN" altLang="en-US" sz="2600" dirty="0">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              </a:t>
            </a:r>
            <a:r>
              <a:rPr lang="en-US" altLang="zh-CN" sz="2600" dirty="0" smtClean="0">
                <a:solidFill>
                  <a:schemeClr val="folHlink"/>
                </a:solidFill>
                <a:latin typeface="Times New Roman" panose="02020603050405020304" pitchFamily="18" charset="0"/>
                <a:cs typeface="Times New Roman" panose="02020603050405020304" pitchFamily="18" charset="0"/>
              </a:rPr>
              <a:t>T(n</a:t>
            </a:r>
            <a:r>
              <a:rPr lang="en-US" altLang="zh-CN" sz="2600" dirty="0">
                <a:solidFill>
                  <a:schemeClr val="folHlink"/>
                </a:solidFill>
                <a:latin typeface="Times New Roman" panose="02020603050405020304" pitchFamily="18" charset="0"/>
                <a:cs typeface="Times New Roman" panose="02020603050405020304" pitchFamily="18" charset="0"/>
              </a:rPr>
              <a:t>)=O(f(n)) </a:t>
            </a:r>
            <a:endParaRPr lang="en-US" altLang="zh-CN" sz="2600" dirty="0">
              <a:latin typeface="Times New Roman" panose="02020603050405020304" pitchFamily="18" charset="0"/>
              <a:cs typeface="Times New Roman" panose="02020603050405020304" pitchFamily="18" charset="0"/>
            </a:endParaRPr>
          </a:p>
          <a:p>
            <a:pPr>
              <a:lnSpc>
                <a:spcPct val="105000"/>
              </a:lnSpc>
              <a:spcBef>
                <a:spcPct val="30000"/>
              </a:spcBef>
              <a:buClr>
                <a:srgbClr val="800080"/>
              </a:buClr>
              <a:buSzPct val="50000"/>
            </a:pPr>
            <a:r>
              <a:rPr lang="zh-CN" altLang="en-US" sz="2600" dirty="0">
                <a:latin typeface="Times New Roman" panose="02020603050405020304" pitchFamily="18" charset="0"/>
                <a:cs typeface="Times New Roman" panose="02020603050405020304" pitchFamily="18" charset="0"/>
              </a:rPr>
              <a:t>这里</a:t>
            </a:r>
            <a:r>
              <a:rPr lang="zh-CN" altLang="en-US" sz="2600" dirty="0">
                <a:solidFill>
                  <a:schemeClr val="folHlink"/>
                </a:solidFill>
                <a:latin typeface="Times New Roman" panose="02020603050405020304" pitchFamily="18" charset="0"/>
                <a:cs typeface="Times New Roman" panose="02020603050405020304" pitchFamily="18" charset="0"/>
              </a:rPr>
              <a:t>“</a:t>
            </a:r>
            <a:r>
              <a:rPr lang="en-US" altLang="zh-CN" sz="2600" dirty="0">
                <a:solidFill>
                  <a:schemeClr val="folHlink"/>
                </a:solidFill>
                <a:latin typeface="Times New Roman" panose="02020603050405020304" pitchFamily="18" charset="0"/>
                <a:cs typeface="Times New Roman" panose="02020603050405020304" pitchFamily="18" charset="0"/>
              </a:rPr>
              <a:t>O”</a:t>
            </a:r>
            <a:r>
              <a:rPr lang="zh-CN" altLang="en-US" sz="2600" dirty="0">
                <a:latin typeface="Times New Roman" panose="02020603050405020304" pitchFamily="18" charset="0"/>
                <a:cs typeface="Times New Roman" panose="02020603050405020304" pitchFamily="18" charset="0"/>
              </a:rPr>
              <a:t>是一种近似表示法，其含义是：在</a:t>
            </a:r>
            <a:r>
              <a:rPr lang="en-US" altLang="zh-CN" sz="2600"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较大时，该算法的运行时间和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成正比，或者说，</a:t>
            </a:r>
            <a:r>
              <a:rPr lang="en-US" altLang="zh-CN" sz="2600" dirty="0">
                <a:latin typeface="Times New Roman" panose="02020603050405020304" pitchFamily="18" charset="0"/>
                <a:cs typeface="Times New Roman" panose="02020603050405020304" pitchFamily="18" charset="0"/>
              </a:rPr>
              <a:t>T(n)</a:t>
            </a:r>
            <a:r>
              <a:rPr lang="zh-CN" altLang="en-US" sz="2600" dirty="0">
                <a:latin typeface="Times New Roman" panose="02020603050405020304" pitchFamily="18" charset="0"/>
                <a:cs typeface="Times New Roman" panose="02020603050405020304" pitchFamily="18" charset="0"/>
              </a:rPr>
              <a:t>的数量级和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dirty="0">
                <a:latin typeface="Times New Roman" panose="02020603050405020304" pitchFamily="18" charset="0"/>
                <a:cs typeface="Times New Roman" panose="02020603050405020304" pitchFamily="18" charset="0"/>
              </a:rPr>
              <a:t>实际中，将</a:t>
            </a:r>
            <a:r>
              <a:rPr lang="zh-CN" altLang="zh-CN" sz="2600" dirty="0">
                <a:solidFill>
                  <a:srgbClr val="0000CC"/>
                </a:solidFill>
                <a:latin typeface="Times New Roman" panose="02020603050405020304" pitchFamily="18" charset="0"/>
                <a:cs typeface="Times New Roman" panose="02020603050405020304" pitchFamily="18" charset="0"/>
              </a:rPr>
              <a:t>渐近时间复杂度</a:t>
            </a:r>
            <a:r>
              <a:rPr lang="en-US" altLang="zh-CN" sz="2400" dirty="0">
                <a:latin typeface="Times New Roman" panose="02020603050405020304" pitchFamily="18" charset="0"/>
                <a:cs typeface="Times New Roman" panose="02020603050405020304" pitchFamily="18" charset="0"/>
              </a:rPr>
              <a:t>(asymptotic time complexity)</a:t>
            </a:r>
            <a:r>
              <a:rPr lang="zh-CN" altLang="zh-CN" sz="2600" dirty="0">
                <a:solidFill>
                  <a:srgbClr val="0000CC"/>
                </a:solidFill>
                <a:latin typeface="Times New Roman" panose="02020603050405020304" pitchFamily="18" charset="0"/>
                <a:cs typeface="Times New Roman" panose="02020603050405020304" pitchFamily="18" charset="0"/>
              </a:rPr>
              <a:t>简称为时间复杂度</a:t>
            </a:r>
            <a:r>
              <a:rPr lang="zh-CN" altLang="zh-CN" sz="2600" dirty="0">
                <a:latin typeface="Times New Roman" panose="02020603050405020304" pitchFamily="18" charset="0"/>
                <a:cs typeface="Times New Roman" panose="02020603050405020304" pitchFamily="18" charset="0"/>
              </a:rPr>
              <a:t>，用以描述算法的时间特性。</a:t>
            </a:r>
            <a:endParaRPr lang="zh-CN" altLang="en-US" sz="2600" dirty="0">
              <a:latin typeface="Times New Roman" panose="02020603050405020304" pitchFamily="18" charset="0"/>
              <a:cs typeface="Times New Roman" panose="02020603050405020304" pitchFamily="18" charset="0"/>
            </a:endParaRPr>
          </a:p>
        </p:txBody>
      </p:sp>
      <p:grpSp>
        <p:nvGrpSpPr>
          <p:cNvPr id="129031" name="Group 11"/>
          <p:cNvGrpSpPr>
            <a:grpSpLocks/>
          </p:cNvGrpSpPr>
          <p:nvPr/>
        </p:nvGrpSpPr>
        <p:grpSpPr bwMode="auto">
          <a:xfrm>
            <a:off x="3432796" y="3717032"/>
            <a:ext cx="4176712" cy="884239"/>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110" name="公式" r:id="rId3" imgW="1040948" imgH="418918" progId="Equation.3">
                    <p:embed/>
                  </p:oleObj>
                </mc:Choice>
                <mc:Fallback>
                  <p:oleObj name="公式" r:id="rId3" imgW="1040948" imgH="41891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5"/>
              <a:ext cx="9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时间复杂度的</a:t>
            </a:r>
            <a:r>
              <a:rPr lang="zh-CN" altLang="en-US" dirty="0" smtClean="0"/>
              <a:t>估算</a:t>
            </a:r>
            <a:endParaRPr lang="zh-CN" altLang="en-US" dirty="0"/>
          </a:p>
        </p:txBody>
      </p:sp>
      <p:sp>
        <p:nvSpPr>
          <p:cNvPr id="273411" name="Rectangle 3"/>
          <p:cNvSpPr>
            <a:spLocks noGrp="1" noChangeArrowheads="1"/>
          </p:cNvSpPr>
          <p:nvPr>
            <p:ph idx="1"/>
          </p:nvPr>
        </p:nvSpPr>
        <p:spPr>
          <a:xfrm>
            <a:off x="838200" y="983778"/>
            <a:ext cx="10515600" cy="5469558"/>
          </a:xfrm>
        </p:spPr>
        <p:txBody>
          <a:bodyPr>
            <a:normAutofit lnSpcReduction="10000"/>
          </a:bodyPr>
          <a:lstStyle/>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eaLnBrk="1" hangingPunct="1">
              <a:buFont typeface="Wingdings" panose="05000000000000000000" pitchFamily="2" charset="2"/>
              <a:buNone/>
            </a:pPr>
            <a:r>
              <a:rPr lang="zh-CN" altLang="en-US" sz="2600" dirty="0">
                <a:latin typeface="Times New Roman" panose="02020603050405020304" pitchFamily="18" charset="0"/>
              </a:rPr>
              <a:t>        该语句执行一次，</a:t>
            </a:r>
            <a:r>
              <a:rPr lang="en-US" altLang="zh-CN" sz="2600" dirty="0">
                <a:solidFill>
                  <a:srgbClr val="CC0066"/>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=1;i&lt;=</a:t>
            </a:r>
            <a:r>
              <a:rPr lang="en-US" altLang="zh-CN" sz="2600" dirty="0" err="1">
                <a:latin typeface="Times New Roman" panose="02020603050405020304" pitchFamily="18" charset="0"/>
              </a:rPr>
              <a:t>n;i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eaLnBrk="1" hangingPunct="1">
              <a:buFont typeface="Wingdings" panose="05000000000000000000" pitchFamily="2" charset="2"/>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的执行次数是</a:t>
            </a:r>
            <a:r>
              <a:rPr lang="en-US" altLang="zh-CN" sz="2600" dirty="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CC0066"/>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1774829" y="146051"/>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endParaRPr lang="zh-CN" altLang="en-US" sz="32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0052" name="Rectangle 3"/>
          <p:cNvSpPr>
            <a:spLocks noChangeArrowheads="1"/>
          </p:cNvSpPr>
          <p:nvPr/>
        </p:nvSpPr>
        <p:spPr bwMode="auto">
          <a:xfrm>
            <a:off x="984517" y="914289"/>
            <a:ext cx="5903571"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indent="0" eaLnBrk="1" hangingPunct="1">
              <a:spcBef>
                <a:spcPct val="5000"/>
              </a:spcBef>
              <a:buClr>
                <a:srgbClr val="0099CC"/>
              </a:buClr>
              <a:buNone/>
            </a:pPr>
            <a:r>
              <a:rPr kumimoji="0" lang="zh-CN" altLang="en-US" sz="2600" dirty="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2788" y="5517357"/>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428656" y="20263"/>
            <a:ext cx="4716016" cy="4221088"/>
          </a:xfrm>
          <a:prstGeom prst="rect">
            <a:avLst/>
          </a:prstGeom>
          <a:solidFill>
            <a:schemeClr val="bg1">
              <a:lumMod val="95000"/>
            </a:schemeClr>
          </a:solidFill>
          <a:ln>
            <a:noFill/>
          </a:ln>
          <a:effectLst/>
          <a:extLst/>
        </p:spPr>
        <p:txBody>
          <a:bodyPr vert="horz" wrap="square" lIns="91440" tIns="45720" rIns="91440" bIns="45720" numCol="1" rtlCol="0" anchor="b" anchorCtr="0" compatLnSpc="1">
            <a:prstTxWarp prst="textNoShape">
              <a:avLst/>
            </a:prstTxWarp>
          </a:bodyPr>
          <a:lstStyle/>
          <a:p>
            <a:pPr eaLnBrk="1" hangingPunct="1"/>
            <a:r>
              <a:rPr lang="en-US" altLang="zh-CN" sz="3200" dirty="0">
                <a:latin typeface="+mn-lt"/>
              </a:rPr>
              <a:t>                    </a:t>
            </a:r>
            <a:r>
              <a:rPr lang="zh-CN" altLang="en-US" sz="1600" dirty="0">
                <a:latin typeface="+mn-lt"/>
              </a:rPr>
              <a:t>循环次数</a:t>
            </a:r>
            <a:r>
              <a:rPr lang="en-US" altLang="zh-CN" sz="1600" dirty="0" smtClean="0">
                <a:latin typeface="+mn-lt"/>
              </a:rPr>
              <a:t>x</a:t>
            </a:r>
            <a:r>
              <a:rPr lang="zh-CN" altLang="en-US" sz="1600" dirty="0">
                <a:latin typeface="+mn-lt"/>
              </a:rPr>
              <a:t> </a:t>
            </a:r>
            <a:r>
              <a:rPr lang="en-US" altLang="zh-CN" sz="1600" dirty="0" smtClean="0">
                <a:latin typeface="+mn-lt"/>
              </a:rPr>
              <a:t>(f(n))</a:t>
            </a:r>
            <a:r>
              <a:rPr lang="en-US" altLang="zh-CN" sz="3200" dirty="0" smtClean="0">
                <a:latin typeface="+mn-lt"/>
              </a:rPr>
              <a:t>  </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            </a:t>
            </a:r>
            <a:r>
              <a:rPr lang="en-US" altLang="zh-CN" sz="3200" dirty="0" smtClean="0">
                <a:latin typeface="+mn-lt"/>
              </a:rPr>
              <a:t>    1</a:t>
            </a:r>
            <a:endParaRPr lang="en-US" altLang="zh-CN" sz="3200" baseline="300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=2            </a:t>
            </a:r>
            <a:r>
              <a:rPr lang="en-US" altLang="zh-CN" sz="3200" dirty="0" smtClean="0">
                <a:latin typeface="+mn-lt"/>
              </a:rPr>
              <a:t>    2</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=4            </a:t>
            </a:r>
            <a:r>
              <a:rPr lang="en-US" altLang="zh-CN" sz="3200" dirty="0" smtClean="0">
                <a:latin typeface="+mn-lt"/>
              </a:rPr>
              <a:t>    3</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=8            </a:t>
            </a:r>
            <a:r>
              <a:rPr lang="en-US" altLang="zh-CN" sz="3200" dirty="0" smtClean="0">
                <a:latin typeface="+mn-lt"/>
              </a:rPr>
              <a:t>    4</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=16          </a:t>
            </a:r>
            <a:r>
              <a:rPr lang="en-US" altLang="zh-CN" sz="3200" dirty="0" smtClean="0">
                <a:latin typeface="+mn-lt"/>
              </a:rPr>
              <a:t>    </a:t>
            </a:r>
            <a:r>
              <a:rPr lang="en-US" altLang="zh-CN" sz="3200" dirty="0" smtClean="0"/>
              <a:t>5</a:t>
            </a:r>
            <a:endParaRPr lang="en-US" altLang="zh-CN" sz="3200" baseline="30000" dirty="0"/>
          </a:p>
          <a:p>
            <a:pPr eaLnBrk="1" hangingPunct="1"/>
            <a:r>
              <a:rPr lang="en-US" altLang="zh-CN" sz="3200" dirty="0"/>
              <a:t>    </a:t>
            </a:r>
            <a:r>
              <a:rPr lang="en-US" altLang="zh-CN" sz="3200" dirty="0" err="1" smtClean="0"/>
              <a:t>i</a:t>
            </a:r>
            <a:r>
              <a:rPr lang="en-US" altLang="zh-CN" sz="3200" dirty="0" smtClean="0"/>
              <a:t>=2</a:t>
            </a:r>
            <a:r>
              <a:rPr lang="en-US" altLang="zh-CN" sz="3200" baseline="30000" dirty="0" smtClean="0"/>
              <a:t>x-1 </a:t>
            </a:r>
            <a:r>
              <a:rPr lang="en-US" altLang="zh-CN" sz="3200" dirty="0" smtClean="0"/>
              <a:t>      x</a:t>
            </a:r>
            <a:endParaRPr lang="en-US" altLang="zh-CN" sz="3200" dirty="0"/>
          </a:p>
          <a:p>
            <a:pPr eaLnBrk="1" hangingPunct="1"/>
            <a:endParaRPr lang="en-US" altLang="zh-CN" baseline="30000" dirty="0"/>
          </a:p>
          <a:p>
            <a:pPr eaLnBrk="1" hangingPunct="1"/>
            <a:r>
              <a:rPr lang="en-US" altLang="zh-CN" baseline="30000" dirty="0"/>
              <a:t>   </a:t>
            </a:r>
            <a:r>
              <a:rPr lang="en-US" altLang="zh-CN" baseline="30000" dirty="0" err="1"/>
              <a:t>i</a:t>
            </a:r>
            <a:r>
              <a:rPr lang="en-US" altLang="zh-CN" baseline="30000" dirty="0"/>
              <a:t>&lt;=n            </a:t>
            </a:r>
            <a:r>
              <a:rPr lang="en-US" altLang="zh-CN" dirty="0"/>
              <a:t>2</a:t>
            </a:r>
            <a:r>
              <a:rPr lang="en-US" altLang="zh-CN" baseline="30000" dirty="0"/>
              <a:t>x-1 &lt;=n</a:t>
            </a:r>
          </a:p>
        </p:txBody>
      </p:sp>
      <p:cxnSp>
        <p:nvCxnSpPr>
          <p:cNvPr id="4" name="直接箭头连接符 3"/>
          <p:cNvCxnSpPr/>
          <p:nvPr/>
        </p:nvCxnSpPr>
        <p:spPr bwMode="auto">
          <a:xfrm>
            <a:off x="8868816" y="3861048"/>
            <a:ext cx="720080"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每次循环的增量为i，且i也是累加，即：&#10;1+2+……+x &lt;= n&#10;&#10;x次循环满足条件，x即为复杂度，计算可以得到&#10;(1+x) *x/2 &lt;=n&#10;&#10;x为O(n^(1/2))"/>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dk1"/>
          </a:solidFill>
          <a:tailEnd type="none"/>
        </a:ln>
      </a:spPr>
      <a:bodyPr rtlCol="0" anchor="ctr"/>
      <a:lstStyle>
        <a:defPPr algn="ctr">
          <a:defRPr/>
        </a:defPPr>
      </a:lstStyle>
      <a:style>
        <a:lnRef idx="3">
          <a:schemeClr val="dk1"/>
        </a:lnRef>
        <a:fillRef idx="0">
          <a:schemeClr val="dk1"/>
        </a:fillRef>
        <a:effectRef idx="2">
          <a:schemeClr val="dk1"/>
        </a:effectRef>
        <a:fontRef idx="minor">
          <a:schemeClr val="tx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10884</TotalTime>
  <Words>8008</Words>
  <Application>Microsoft Office PowerPoint</Application>
  <PresentationFormat>宽屏</PresentationFormat>
  <Paragraphs>1350</Paragraphs>
  <Slides>116</Slides>
  <Notes>7</Notes>
  <HiddenSlides>2</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2</vt:i4>
      </vt:variant>
      <vt:variant>
        <vt:lpstr>幻灯片标题</vt:lpstr>
      </vt:variant>
      <vt:variant>
        <vt:i4>116</vt:i4>
      </vt:variant>
    </vt:vector>
  </HeadingPairs>
  <TitlesOfParts>
    <vt:vector size="149" baseType="lpstr">
      <vt:lpstr>Arial Unicode MS</vt:lpstr>
      <vt:lpstr>ITC Officina Sans Book</vt:lpstr>
      <vt:lpstr>Microsoft Yahei</vt:lpstr>
      <vt:lpstr>UniversalMath1 BT</vt:lpstr>
      <vt:lpstr>方正综艺简体</vt:lpstr>
      <vt:lpstr>仿宋_GB2312</vt:lpstr>
      <vt:lpstr>黑体</vt:lpstr>
      <vt:lpstr>华文仿宋</vt:lpstr>
      <vt:lpstr>华文楷体</vt:lpstr>
      <vt:lpstr>华文新魏</vt:lpstr>
      <vt:lpstr>楷体</vt:lpstr>
      <vt:lpstr>楷体_GB2312</vt:lpstr>
      <vt:lpstr>隶书</vt:lpstr>
      <vt:lpstr>宋体</vt:lpstr>
      <vt:lpstr>微软雅黑</vt:lpstr>
      <vt:lpstr>文泉驿微米黑</vt:lpstr>
      <vt:lpstr>长城新魏碑体</vt:lpstr>
      <vt:lpstr>Arial</vt:lpstr>
      <vt:lpstr>Calibri</vt:lpstr>
      <vt:lpstr>Calibri Light</vt:lpstr>
      <vt:lpstr>Comic Sans MS</vt:lpstr>
      <vt:lpstr>Corbel</vt:lpstr>
      <vt:lpstr>Courier New</vt:lpstr>
      <vt:lpstr>Garamond</vt:lpstr>
      <vt:lpstr>Symbol</vt:lpstr>
      <vt:lpstr>Tahoma</vt:lpstr>
      <vt:lpstr>Times New Roman</vt:lpstr>
      <vt:lpstr>Verdana</vt:lpstr>
      <vt:lpstr>Wingdings</vt:lpstr>
      <vt:lpstr>自定义设计方案</vt:lpstr>
      <vt:lpstr>3_Blends</vt:lpstr>
      <vt:lpstr>位图图像</vt:lpstr>
      <vt:lpstr>公式</vt:lpstr>
      <vt:lpstr>PowerPoint 演示文稿</vt:lpstr>
      <vt:lpstr>Motivation</vt:lpstr>
      <vt:lpstr>Q0：为什么要学习编程</vt:lpstr>
      <vt:lpstr>Q1:为什么学习数据结构？</vt:lpstr>
      <vt:lpstr>数据结构与其它课程关系图</vt:lpstr>
      <vt:lpstr>数据结构与程序设计的关系</vt:lpstr>
      <vt:lpstr>Q1: 为什么学习数据结构？ </vt:lpstr>
      <vt:lpstr>主宰全球的10大算法</vt:lpstr>
      <vt:lpstr>常见数据结构面试题</vt:lpstr>
      <vt:lpstr>Q1: 为什么学习数据结构？ </vt:lpstr>
      <vt:lpstr>Q2:为什么选择基于C/C++语言的数据结构？</vt:lpstr>
      <vt:lpstr>PowerPoint 演示文稿</vt:lpstr>
      <vt:lpstr>编程基础不好可以学数据结构吗？</vt:lpstr>
      <vt:lpstr>课本中学习的所有数据结构C/C++/Java/Python等高级语言基本已经封装好了，可以直接调用，那我们为什么还要学？ </vt:lpstr>
      <vt:lpstr>数据结构这门课好学吗？</vt:lpstr>
      <vt:lpstr>Q3:怎样学习数据结构？</vt:lpstr>
      <vt:lpstr>课程教学内容（讲课学时40+上机学时24）</vt:lpstr>
      <vt:lpstr>教材、参考书与编程环境</vt:lpstr>
      <vt:lpstr>在线课程及资料</vt:lpstr>
      <vt:lpstr>Donald E. Knuth（唐纳德·克努特）</vt:lpstr>
      <vt:lpstr>考试方式及说明</vt:lpstr>
      <vt:lpstr>课程要求</vt:lpstr>
      <vt:lpstr>编程风格要求</vt:lpstr>
      <vt:lpstr>关于上机作业</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什么是数据结构</vt:lpstr>
      <vt:lpstr>数据结构示例B——树</vt:lpstr>
      <vt:lpstr>1.1 数据结构的概念</vt:lpstr>
      <vt:lpstr>数值计算问题</vt:lpstr>
      <vt:lpstr>数值计算问题</vt:lpstr>
      <vt:lpstr>数值计算问题---深度学习</vt:lpstr>
      <vt:lpstr>非数值计算问题</vt:lpstr>
      <vt:lpstr>非数值计算问题（续）</vt:lpstr>
      <vt:lpstr>非数值计算问题（续）</vt:lpstr>
      <vt:lpstr>非数值计算问题（续）</vt:lpstr>
      <vt:lpstr>非数值计算问题（续）</vt:lpstr>
      <vt:lpstr>非数值计算问题（续）</vt:lpstr>
      <vt:lpstr>非数值计算问题（续）</vt:lpstr>
      <vt:lpstr>PowerPoint 演示文稿</vt:lpstr>
      <vt:lpstr>数据（data）</vt:lpstr>
      <vt:lpstr>数据元素 (data element)</vt:lpstr>
      <vt:lpstr>数据对象 (data object)</vt:lpstr>
      <vt:lpstr>什么是数据结构</vt:lpstr>
      <vt:lpstr>PowerPoint 演示文稿</vt:lpstr>
      <vt:lpstr>PowerPoint 演示文稿</vt:lpstr>
      <vt:lpstr>PowerPoint 演示文稿</vt:lpstr>
      <vt:lpstr>数据的逻辑结构</vt:lpstr>
      <vt:lpstr>数据的逻辑结构</vt:lpstr>
      <vt:lpstr>PowerPoint 演示文稿</vt:lpstr>
      <vt:lpstr>PowerPoint 演示文稿</vt:lpstr>
      <vt:lpstr>PowerPoint 演示文稿</vt:lpstr>
      <vt:lpstr>数据的存储结构</vt:lpstr>
      <vt:lpstr>数据的存储结构</vt:lpstr>
      <vt:lpstr>PowerPoint 演示文稿</vt:lpstr>
      <vt:lpstr>数据结构的主要操作</vt:lpstr>
      <vt:lpstr>数据类型</vt:lpstr>
      <vt:lpstr>抽象数据类型(ADT)</vt:lpstr>
      <vt:lpstr>示例：自然数的抽象数据类型定义</vt:lpstr>
      <vt:lpstr>数据结构课程导图</vt:lpstr>
      <vt:lpstr>1.2 算法描述及算法分析</vt:lpstr>
      <vt:lpstr>算法的描述</vt:lpstr>
      <vt:lpstr>算法设计目标</vt:lpstr>
      <vt:lpstr>算法设计方法 </vt:lpstr>
      <vt:lpstr>算法分析</vt:lpstr>
      <vt:lpstr>算法效率的度量</vt:lpstr>
      <vt:lpstr>PowerPoint 演示文稿</vt:lpstr>
      <vt:lpstr>算法的事前分析 </vt:lpstr>
      <vt:lpstr>时间复杂度</vt:lpstr>
      <vt:lpstr>问题的规模</vt:lpstr>
      <vt:lpstr>时间复杂度</vt:lpstr>
      <vt:lpstr>渐进时间复杂度(大O)</vt:lpstr>
      <vt:lpstr>时间复杂度的估算</vt:lpstr>
      <vt:lpstr>PowerPoint 演示文稿</vt:lpstr>
      <vt:lpstr> </vt:lpstr>
      <vt:lpstr>大O表示法的乘法规则</vt:lpstr>
      <vt:lpstr>PowerPoint 演示文稿</vt:lpstr>
      <vt:lpstr>PowerPoint 演示文稿</vt:lpstr>
      <vt:lpstr>常用的渐进函数</vt:lpstr>
      <vt:lpstr>复杂度层次</vt:lpstr>
      <vt:lpstr>复杂度层次</vt:lpstr>
      <vt:lpstr>PowerPoint 演示文稿</vt:lpstr>
      <vt:lpstr>空间复杂度</vt:lpstr>
      <vt:lpstr>算法的后期测试（事后分析法）</vt:lpstr>
      <vt:lpstr>1.3 作为ADT的C++类</vt:lpstr>
      <vt:lpstr>类 (class)，实例 (instance)</vt:lpstr>
      <vt:lpstr>PowerPoint 演示文稿</vt:lpstr>
      <vt:lpstr>消息传递</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1424</cp:revision>
  <dcterms:created xsi:type="dcterms:W3CDTF">2004-02-17T03:02:14Z</dcterms:created>
  <dcterms:modified xsi:type="dcterms:W3CDTF">2022-08-31T11:02:53Z</dcterms:modified>
</cp:coreProperties>
</file>